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3" r:id="rId5"/>
    <p:sldId id="300" r:id="rId6"/>
    <p:sldId id="312" r:id="rId7"/>
    <p:sldId id="311" r:id="rId8"/>
    <p:sldId id="310" r:id="rId9"/>
    <p:sldId id="309" r:id="rId10"/>
    <p:sldId id="256" r:id="rId11"/>
    <p:sldId id="315" r:id="rId12"/>
    <p:sldId id="306" r:id="rId13"/>
    <p:sldId id="305" r:id="rId14"/>
    <p:sldId id="308" r:id="rId15"/>
    <p:sldId id="314" r:id="rId16"/>
    <p:sldId id="30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  <a:srgbClr val="C5E0B4"/>
    <a:srgbClr val="E2F0D9"/>
    <a:srgbClr val="1E7D2E"/>
    <a:srgbClr val="11356F"/>
    <a:srgbClr val="B1BECC"/>
    <a:srgbClr val="D6E9FE"/>
    <a:srgbClr val="277AF5"/>
    <a:srgbClr val="719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Mike Blyth" userId="0c108f9a-cc80-44e0-b4f7-1719b9f7a79a" providerId="ADAL" clId="{7F459918-2B00-4CA1-A35D-D2AD21E0FAEA}"/>
    <pc:docChg chg="modSld">
      <pc:chgData name="Dr. Mike Blyth" userId="0c108f9a-cc80-44e0-b4f7-1719b9f7a79a" providerId="ADAL" clId="{7F459918-2B00-4CA1-A35D-D2AD21E0FAEA}" dt="2022-02-21T15:10:52.263" v="48" actId="1035"/>
      <pc:docMkLst>
        <pc:docMk/>
      </pc:docMkLst>
      <pc:sldChg chg="modSp mod">
        <pc:chgData name="Dr. Mike Blyth" userId="0c108f9a-cc80-44e0-b4f7-1719b9f7a79a" providerId="ADAL" clId="{7F459918-2B00-4CA1-A35D-D2AD21E0FAEA}" dt="2022-02-21T15:10:52.263" v="48" actId="1035"/>
        <pc:sldMkLst>
          <pc:docMk/>
          <pc:sldMk cId="2170412117" sldId="256"/>
        </pc:sldMkLst>
        <pc:spChg chg="mod">
          <ac:chgData name="Dr. Mike Blyth" userId="0c108f9a-cc80-44e0-b4f7-1719b9f7a79a" providerId="ADAL" clId="{7F459918-2B00-4CA1-A35D-D2AD21E0FAEA}" dt="2022-02-21T15:10:44.423" v="39" actId="1035"/>
          <ac:spMkLst>
            <pc:docMk/>
            <pc:sldMk cId="2170412117" sldId="256"/>
            <ac:spMk id="23" creationId="{619A2BB0-5B8E-4580-BA3B-75E0F3EAE0A8}"/>
          </ac:spMkLst>
        </pc:spChg>
        <pc:spChg chg="mod">
          <ac:chgData name="Dr. Mike Blyth" userId="0c108f9a-cc80-44e0-b4f7-1719b9f7a79a" providerId="ADAL" clId="{7F459918-2B00-4CA1-A35D-D2AD21E0FAEA}" dt="2022-02-21T15:10:52.263" v="48" actId="1035"/>
          <ac:spMkLst>
            <pc:docMk/>
            <pc:sldMk cId="2170412117" sldId="256"/>
            <ac:spMk id="34" creationId="{43C8B139-7396-4B3F-96EB-DB7A9E130AF3}"/>
          </ac:spMkLst>
        </pc:spChg>
        <pc:grpChg chg="mod">
          <ac:chgData name="Dr. Mike Blyth" userId="0c108f9a-cc80-44e0-b4f7-1719b9f7a79a" providerId="ADAL" clId="{7F459918-2B00-4CA1-A35D-D2AD21E0FAEA}" dt="2022-02-21T15:10:44.423" v="39" actId="1035"/>
          <ac:grpSpMkLst>
            <pc:docMk/>
            <pc:sldMk cId="2170412117" sldId="256"/>
            <ac:grpSpMk id="4" creationId="{6A4CA353-36BC-493B-B2B9-783BFA6E2179}"/>
          </ac:grpSpMkLst>
        </pc:grpChg>
        <pc:grpChg chg="mod">
          <ac:chgData name="Dr. Mike Blyth" userId="0c108f9a-cc80-44e0-b4f7-1719b9f7a79a" providerId="ADAL" clId="{7F459918-2B00-4CA1-A35D-D2AD21E0FAEA}" dt="2022-02-21T15:10:44.423" v="39" actId="1035"/>
          <ac:grpSpMkLst>
            <pc:docMk/>
            <pc:sldMk cId="2170412117" sldId="256"/>
            <ac:grpSpMk id="7" creationId="{5E485EA7-6E34-4DF5-AB8C-20264DCB5D5B}"/>
          </ac:grpSpMkLst>
        </pc:grpChg>
        <pc:grpChg chg="mod">
          <ac:chgData name="Dr. Mike Blyth" userId="0c108f9a-cc80-44e0-b4f7-1719b9f7a79a" providerId="ADAL" clId="{7F459918-2B00-4CA1-A35D-D2AD21E0FAEA}" dt="2022-02-21T15:10:44.423" v="39" actId="1035"/>
          <ac:grpSpMkLst>
            <pc:docMk/>
            <pc:sldMk cId="2170412117" sldId="256"/>
            <ac:grpSpMk id="11" creationId="{AF096C64-BC97-4742-8FE1-50C662680394}"/>
          </ac:grpSpMkLst>
        </pc:grpChg>
        <pc:grpChg chg="mod">
          <ac:chgData name="Dr. Mike Blyth" userId="0c108f9a-cc80-44e0-b4f7-1719b9f7a79a" providerId="ADAL" clId="{7F459918-2B00-4CA1-A35D-D2AD21E0FAEA}" dt="2022-02-21T15:10:44.423" v="39" actId="1035"/>
          <ac:grpSpMkLst>
            <pc:docMk/>
            <pc:sldMk cId="2170412117" sldId="256"/>
            <ac:grpSpMk id="15" creationId="{5B7CB347-7802-4F68-9C40-FEDAAA4E83D4}"/>
          </ac:grpSpMkLst>
        </pc:grpChg>
        <pc:grpChg chg="mod">
          <ac:chgData name="Dr. Mike Blyth" userId="0c108f9a-cc80-44e0-b4f7-1719b9f7a79a" providerId="ADAL" clId="{7F459918-2B00-4CA1-A35D-D2AD21E0FAEA}" dt="2022-02-21T15:10:44.423" v="39" actId="1035"/>
          <ac:grpSpMkLst>
            <pc:docMk/>
            <pc:sldMk cId="2170412117" sldId="256"/>
            <ac:grpSpMk id="30" creationId="{CCD0D632-9512-4405-8FEF-980557CEF424}"/>
          </ac:grpSpMkLst>
        </pc:grpChg>
      </pc:sldChg>
      <pc:sldChg chg="modSp mod">
        <pc:chgData name="Dr. Mike Blyth" userId="0c108f9a-cc80-44e0-b4f7-1719b9f7a79a" providerId="ADAL" clId="{7F459918-2B00-4CA1-A35D-D2AD21E0FAEA}" dt="2022-02-21T15:10:31.559" v="24" actId="1036"/>
        <pc:sldMkLst>
          <pc:docMk/>
          <pc:sldMk cId="1747842138" sldId="310"/>
        </pc:sldMkLst>
        <pc:spChg chg="mod">
          <ac:chgData name="Dr. Mike Blyth" userId="0c108f9a-cc80-44e0-b4f7-1719b9f7a79a" providerId="ADAL" clId="{7F459918-2B00-4CA1-A35D-D2AD21E0FAEA}" dt="2022-02-21T15:10:31.559" v="24" actId="1036"/>
          <ac:spMkLst>
            <pc:docMk/>
            <pc:sldMk cId="1747842138" sldId="310"/>
            <ac:spMk id="5" creationId="{D5592D81-3EFD-49EC-916D-F5B8D7CC2ECC}"/>
          </ac:spMkLst>
        </pc:spChg>
      </pc:sldChg>
      <pc:sldChg chg="modSp mod">
        <pc:chgData name="Dr. Mike Blyth" userId="0c108f9a-cc80-44e0-b4f7-1719b9f7a79a" providerId="ADAL" clId="{7F459918-2B00-4CA1-A35D-D2AD21E0FAEA}" dt="2022-02-21T15:10:27.248" v="11" actId="1035"/>
        <pc:sldMkLst>
          <pc:docMk/>
          <pc:sldMk cId="231089352" sldId="311"/>
        </pc:sldMkLst>
        <pc:spChg chg="mod">
          <ac:chgData name="Dr. Mike Blyth" userId="0c108f9a-cc80-44e0-b4f7-1719b9f7a79a" providerId="ADAL" clId="{7F459918-2B00-4CA1-A35D-D2AD21E0FAEA}" dt="2022-02-21T15:10:27.248" v="11" actId="1035"/>
          <ac:spMkLst>
            <pc:docMk/>
            <pc:sldMk cId="231089352" sldId="311"/>
            <ac:spMk id="5" creationId="{D5592D81-3EFD-49EC-916D-F5B8D7CC2ECC}"/>
          </ac:spMkLst>
        </pc:spChg>
      </pc:sldChg>
      <pc:sldChg chg="modSp mod">
        <pc:chgData name="Dr. Mike Blyth" userId="0c108f9a-cc80-44e0-b4f7-1719b9f7a79a" providerId="ADAL" clId="{7F459918-2B00-4CA1-A35D-D2AD21E0FAEA}" dt="2022-02-21T15:10:22.768" v="1" actId="1076"/>
        <pc:sldMkLst>
          <pc:docMk/>
          <pc:sldMk cId="1870089221" sldId="312"/>
        </pc:sldMkLst>
        <pc:spChg chg="mod">
          <ac:chgData name="Dr. Mike Blyth" userId="0c108f9a-cc80-44e0-b4f7-1719b9f7a79a" providerId="ADAL" clId="{7F459918-2B00-4CA1-A35D-D2AD21E0FAEA}" dt="2022-02-21T15:10:22.768" v="1" actId="1076"/>
          <ac:spMkLst>
            <pc:docMk/>
            <pc:sldMk cId="1870089221" sldId="312"/>
            <ac:spMk id="5" creationId="{D5592D81-3EFD-49EC-916D-F5B8D7CC2ECC}"/>
          </ac:spMkLst>
        </pc:spChg>
        <pc:spChg chg="mod">
          <ac:chgData name="Dr. Mike Blyth" userId="0c108f9a-cc80-44e0-b4f7-1719b9f7a79a" providerId="ADAL" clId="{7F459918-2B00-4CA1-A35D-D2AD21E0FAEA}" dt="2022-02-21T15:10:21.176" v="0" actId="1076"/>
          <ac:spMkLst>
            <pc:docMk/>
            <pc:sldMk cId="1870089221" sldId="312"/>
            <ac:spMk id="6" creationId="{D1B9BBA0-7120-4884-9779-4D9C68DA5D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C5C97-1E7C-4D0E-9607-122701090D0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94DE-F52C-437F-B5D5-98B76DA2F0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6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27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97A7-9591-4C74-8C23-012E1B71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10757-7A9D-49CC-B30C-1AB173E7A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AC72F-3C6A-452B-963C-9B7CBBF9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B0C65-6EF8-48E4-AF82-805311BC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935F-B778-4D19-BF9C-53A8F073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0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17F51-944E-45CB-A290-547F196F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80B0-23C2-4D48-BEB1-CF753E18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8FE19-EFC2-429A-9B58-681294EF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39005-BB3E-4A9A-974D-BB47899A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BABBD-7DE1-4EEE-8945-E912BB42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7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13B7-DA2F-4BB3-9319-9D441BD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1E17E-D119-4A39-96EA-7DE5D64C5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2C570-E420-46AC-8CC2-17FCB792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09FE-6DA7-43E5-998B-AA3577307BD8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46E1-FB43-46E9-AAA6-2F9A4F73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B4F5F-C56E-4941-A1C6-4E269095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CD4A-1D4B-430D-A7A3-9F86E9D5B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2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AAF3-FE4F-470F-BBAF-A536FB3F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E566-CC20-48E2-BC8B-7EC63EB47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16892-529F-418B-A3FC-C9D18192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233CF-A979-4874-9DA1-84D1E149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8105-2517-4BC9-A4AA-D92AF286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9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5361-975D-4814-B725-B751AA6D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2F31F-B41E-44BE-9FF7-83960520D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A493E-E611-42D6-804F-7DCF2A1C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D682-D42A-47B2-B8D8-5FD40A50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3F2A-EB4A-4EAA-B36B-899F7045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B946-AEAF-47EE-A363-B1C4CFE9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C702-5668-423C-9A8E-5B9627E6A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3BD80-44FD-44AB-9D95-A2663CF18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440D0-244F-486C-8010-44931B6E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428E8-EF6E-4A9F-ABD2-F7020735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8C6FF-C21D-4B2D-870C-1C3FA3B8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823B-B884-41CC-9160-20FC52E6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75D3B-1DCA-47F1-9957-B6D4EA0D6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70B9E-BFD5-4DC8-BB05-CFBD747AD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336B1-FCA4-4113-B669-4EBF349E6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5A5C5-FA81-41B5-8E20-93E722C25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E94C-80AE-4417-95E4-2DB30190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24B6F-6B29-4510-A2DF-6E222805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76095-EA4E-410A-8CD2-9A807319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A3F2-868C-4315-86E0-461FE2E2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3F455-7481-4807-8FAC-C51C7EA9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4B37E-A12F-4360-8C3F-F9AEE4EC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75C31-5410-468E-A036-BC364E3D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4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674B0-8B25-400D-BB82-C9DEFB53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ED1C5-5DC1-4D51-BE66-3BE4CC85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71F01-E763-4831-BEED-FF9A4829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4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9A9-5A82-4487-809A-DACF58A2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3D45-E365-42B8-B573-90B6DA648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D90DD-EF47-43C1-B0E2-710433088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F3FF3-371B-4CDB-9F4A-9FC08D77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8DC1A-7955-450E-8A4B-A42EE0FF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BD747-2FA6-41CB-9D6A-F26EE6FB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3A99-6F94-4869-B1E0-555148302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A5EC23-2BA6-40A4-B6C7-C7CED1731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2F0AA-FA8D-4801-BF08-32A05CC64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28EBE-377C-4D1B-B0F4-EF3FBF6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8E961-D393-4F7C-A2E9-0725FC2CC791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E9C9B-69CD-4B77-B35A-70097ED5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3A0CF-C69E-4339-B7FF-F1FC1406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83B65-0C70-461D-B5FF-AE444151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6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8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C:\Users\jzamora.RSM\Desktop\Rsm Logo 2.png">
            <a:extLst>
              <a:ext uri="{FF2B5EF4-FFF2-40B4-BE49-F238E27FC236}">
                <a16:creationId xmlns:a16="http://schemas.microsoft.com/office/drawing/2014/main" id="{DF18939C-C042-4425-9EC1-CABC0BDE6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4418" b="2"/>
          <a:stretch/>
        </p:blipFill>
        <p:spPr bwMode="auto">
          <a:xfrm>
            <a:off x="0" y="180702"/>
            <a:ext cx="3307181" cy="1788775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8A6A9C-194C-40B8-945B-81CAA6EDFF94}"/>
              </a:ext>
            </a:extLst>
          </p:cNvPr>
          <p:cNvSpPr txBox="1"/>
          <p:nvPr/>
        </p:nvSpPr>
        <p:spPr>
          <a:xfrm>
            <a:off x="439947" y="2485706"/>
            <a:ext cx="109970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6600" b="1" dirty="0"/>
              <a:t>Portal de Resiliencia Acelerada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en-US" sz="2000" i="1" dirty="0">
              <a:solidFill>
                <a:schemeClr val="tx2"/>
              </a:solidFill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VE" sz="3600" dirty="0">
                <a:solidFill>
                  <a:schemeClr val="tx2"/>
                </a:solidFill>
              </a:rPr>
              <a:t>Recursos digitales de capacitación y ejercicios para la</a:t>
            </a:r>
            <a:endParaRPr lang="en-US" sz="360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3600" dirty="0">
                <a:solidFill>
                  <a:schemeClr val="tx2"/>
                </a:solidFill>
              </a:rPr>
              <a:t>capacitación y los ejercicios autodirigidos y presenciales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363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8D855-38FF-4007-8C4A-FEAD8D367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9" t="33809" r="27782" b="1204"/>
          <a:stretch/>
        </p:blipFill>
        <p:spPr>
          <a:xfrm>
            <a:off x="56272" y="154858"/>
            <a:ext cx="8348499" cy="6548284"/>
          </a:xfrm>
          <a:prstGeom prst="rect">
            <a:avLst/>
          </a:prstGeom>
        </p:spPr>
      </p:pic>
      <p:sp>
        <p:nvSpPr>
          <p:cNvPr id="16" name="Callout: Double Bent Line 15">
            <a:extLst>
              <a:ext uri="{FF2B5EF4-FFF2-40B4-BE49-F238E27FC236}">
                <a16:creationId xmlns:a16="http://schemas.microsoft.com/office/drawing/2014/main" id="{FC0CA33B-3E4F-4CAC-910A-0846B3854EB9}"/>
              </a:ext>
            </a:extLst>
          </p:cNvPr>
          <p:cNvSpPr/>
          <p:nvPr/>
        </p:nvSpPr>
        <p:spPr>
          <a:xfrm>
            <a:off x="9237783" y="1153550"/>
            <a:ext cx="2199250" cy="163888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5136"/>
              <a:gd name="adj6" fmla="val -25419"/>
              <a:gd name="adj7" fmla="val -24835"/>
              <a:gd name="adj8" fmla="val -60987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Seleccione entre las categorías de aprendizaje por área temática</a:t>
            </a:r>
            <a:endParaRPr lang="en-US" sz="2000" dirty="0"/>
          </a:p>
        </p:txBody>
      </p:sp>
      <p:sp>
        <p:nvSpPr>
          <p:cNvPr id="17" name="Callout: Double Bent Line 16">
            <a:extLst>
              <a:ext uri="{FF2B5EF4-FFF2-40B4-BE49-F238E27FC236}">
                <a16:creationId xmlns:a16="http://schemas.microsoft.com/office/drawing/2014/main" id="{0C864A53-613E-4705-A9CA-59CD31CA1096}"/>
              </a:ext>
            </a:extLst>
          </p:cNvPr>
          <p:cNvSpPr/>
          <p:nvPr/>
        </p:nvSpPr>
        <p:spPr>
          <a:xfrm>
            <a:off x="9237782" y="3727938"/>
            <a:ext cx="2466537" cy="279595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5116"/>
              <a:gd name="adj6" fmla="val -31122"/>
              <a:gd name="adj7" fmla="val 23970"/>
              <a:gd name="adj8" fmla="val -56424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Descarga de idiomas específicos directamente a su dispositivo; los materiales descargados caducan el 31 de diciembre y deben descargarse de nuevo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13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3038A7-7C1E-43D8-9F35-77677B8B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4" t="24206" r="28871" b="17060"/>
          <a:stretch/>
        </p:blipFill>
        <p:spPr>
          <a:xfrm>
            <a:off x="117987" y="162232"/>
            <a:ext cx="4960452" cy="3770518"/>
          </a:xfrm>
          <a:prstGeom prst="rect">
            <a:avLst/>
          </a:prstGeom>
        </p:spPr>
      </p:pic>
      <p:sp>
        <p:nvSpPr>
          <p:cNvPr id="13" name="Callout: Double Bent Line 12">
            <a:extLst>
              <a:ext uri="{FF2B5EF4-FFF2-40B4-BE49-F238E27FC236}">
                <a16:creationId xmlns:a16="http://schemas.microsoft.com/office/drawing/2014/main" id="{677B2D03-56F6-4B22-A54B-C80CF1AC3242}"/>
              </a:ext>
            </a:extLst>
          </p:cNvPr>
          <p:cNvSpPr/>
          <p:nvPr/>
        </p:nvSpPr>
        <p:spPr>
          <a:xfrm>
            <a:off x="6944748" y="678764"/>
            <a:ext cx="3451275" cy="11113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5136"/>
              <a:gd name="adj6" fmla="val -25419"/>
              <a:gd name="adj7" fmla="val -24835"/>
              <a:gd name="adj8" fmla="val -60987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Vea el breve vídeo sobre el área temática de aprendizaje</a:t>
            </a:r>
            <a:endParaRPr lang="en-US" sz="2000" dirty="0"/>
          </a:p>
        </p:txBody>
      </p:sp>
      <p:sp>
        <p:nvSpPr>
          <p:cNvPr id="14" name="Callout: Double Bent Line 13">
            <a:extLst>
              <a:ext uri="{FF2B5EF4-FFF2-40B4-BE49-F238E27FC236}">
                <a16:creationId xmlns:a16="http://schemas.microsoft.com/office/drawing/2014/main" id="{E0BB5D4A-3B21-42E1-B382-D287C95DE44F}"/>
              </a:ext>
            </a:extLst>
          </p:cNvPr>
          <p:cNvSpPr/>
          <p:nvPr/>
        </p:nvSpPr>
        <p:spPr>
          <a:xfrm>
            <a:off x="8224909" y="2570872"/>
            <a:ext cx="2958906" cy="121674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7237"/>
              <a:gd name="adj6" fmla="val -31124"/>
              <a:gd name="adj7" fmla="val 5190"/>
              <a:gd name="adj8" fmla="val -163255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Se proporcionan instrucciones e ideas sencillas para el usuario</a:t>
            </a:r>
            <a:endParaRPr lang="en-US" sz="2000" dirty="0"/>
          </a:p>
        </p:txBody>
      </p:sp>
      <p:sp>
        <p:nvSpPr>
          <p:cNvPr id="15" name="Callout: Double Bent Line 14">
            <a:extLst>
              <a:ext uri="{FF2B5EF4-FFF2-40B4-BE49-F238E27FC236}">
                <a16:creationId xmlns:a16="http://schemas.microsoft.com/office/drawing/2014/main" id="{2294A532-57F5-40E9-9157-73C841848FED}"/>
              </a:ext>
            </a:extLst>
          </p:cNvPr>
          <p:cNvSpPr/>
          <p:nvPr/>
        </p:nvSpPr>
        <p:spPr>
          <a:xfrm>
            <a:off x="8224909" y="4173261"/>
            <a:ext cx="2958906" cy="121674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5136"/>
              <a:gd name="adj6" fmla="val -25419"/>
              <a:gd name="adj7" fmla="val -49465"/>
              <a:gd name="adj8" fmla="val -113810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Transmita o descargue su idioma preferido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7BA1D8-3C0D-4B88-8F88-27C635A56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2" t="35141" r="29731" b="14480"/>
          <a:stretch/>
        </p:blipFill>
        <p:spPr>
          <a:xfrm>
            <a:off x="117987" y="3932750"/>
            <a:ext cx="4411810" cy="2914506"/>
          </a:xfrm>
          <a:prstGeom prst="rect">
            <a:avLst/>
          </a:prstGeom>
        </p:spPr>
      </p:pic>
      <p:sp>
        <p:nvSpPr>
          <p:cNvPr id="18" name="Callout: Double Bent Line 17">
            <a:extLst>
              <a:ext uri="{FF2B5EF4-FFF2-40B4-BE49-F238E27FC236}">
                <a16:creationId xmlns:a16="http://schemas.microsoft.com/office/drawing/2014/main" id="{D97D76EA-0897-4689-A938-4F70CAB2A8E9}"/>
              </a:ext>
            </a:extLst>
          </p:cNvPr>
          <p:cNvSpPr/>
          <p:nvPr/>
        </p:nvSpPr>
        <p:spPr>
          <a:xfrm>
            <a:off x="6323425" y="5641258"/>
            <a:ext cx="4860390" cy="11113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5136"/>
              <a:gd name="adj6" fmla="val -25419"/>
              <a:gd name="adj7" fmla="val -76047"/>
              <a:gd name="adj8" fmla="val -50713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Descargue y adapte a su equipo el sencillo marco de competencias en Excel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1E68FE-DDA4-4F6E-94A5-100242BD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3" t="22643" r="28871" b="18509"/>
          <a:stretch/>
        </p:blipFill>
        <p:spPr>
          <a:xfrm>
            <a:off x="145025" y="221226"/>
            <a:ext cx="5122607" cy="3886318"/>
          </a:xfrm>
          <a:prstGeom prst="rect">
            <a:avLst/>
          </a:prstGeom>
        </p:spPr>
      </p:pic>
      <p:sp>
        <p:nvSpPr>
          <p:cNvPr id="7" name="Callout: Double Bent Line 6">
            <a:extLst>
              <a:ext uri="{FF2B5EF4-FFF2-40B4-BE49-F238E27FC236}">
                <a16:creationId xmlns:a16="http://schemas.microsoft.com/office/drawing/2014/main" id="{206C262E-0170-434B-9FC0-A5792C42A364}"/>
              </a:ext>
            </a:extLst>
          </p:cNvPr>
          <p:cNvSpPr/>
          <p:nvPr/>
        </p:nvSpPr>
        <p:spPr>
          <a:xfrm>
            <a:off x="7251215" y="811500"/>
            <a:ext cx="4478670" cy="122377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506"/>
              <a:gd name="adj6" fmla="val -27128"/>
              <a:gd name="adj7" fmla="val 12661"/>
              <a:gd name="adj8" fmla="val -49774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Lea las instrucciones para descargar a través de diferentes cortafuegos o para diferentes sistemas operativos</a:t>
            </a:r>
          </a:p>
        </p:txBody>
      </p:sp>
      <p:sp>
        <p:nvSpPr>
          <p:cNvPr id="8" name="Callout: Double Bent Line 7">
            <a:extLst>
              <a:ext uri="{FF2B5EF4-FFF2-40B4-BE49-F238E27FC236}">
                <a16:creationId xmlns:a16="http://schemas.microsoft.com/office/drawing/2014/main" id="{48B4DBA0-3669-4EA2-BD80-D79FEE16F73E}"/>
              </a:ext>
            </a:extLst>
          </p:cNvPr>
          <p:cNvSpPr/>
          <p:nvPr/>
        </p:nvSpPr>
        <p:spPr>
          <a:xfrm>
            <a:off x="7251214" y="2205223"/>
            <a:ext cx="4478670" cy="122377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1506"/>
              <a:gd name="adj6" fmla="val -27128"/>
              <a:gd name="adj7" fmla="val -596"/>
              <a:gd name="adj8" fmla="val -50406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Haga clic en el módulo que desea descargar y descárguelo en su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FF00"/>
                </a:solidFill>
              </a:rPr>
              <a:t>CARPETA DE DESCARGAS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130B7-790D-47D7-BEA2-4B64EBEE4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5" y="4263688"/>
            <a:ext cx="2534456" cy="2373086"/>
          </a:xfrm>
          <a:prstGeom prst="rect">
            <a:avLst/>
          </a:prstGeom>
        </p:spPr>
      </p:pic>
      <p:sp>
        <p:nvSpPr>
          <p:cNvPr id="12" name="Callout: Double Bent Line 11">
            <a:extLst>
              <a:ext uri="{FF2B5EF4-FFF2-40B4-BE49-F238E27FC236}">
                <a16:creationId xmlns:a16="http://schemas.microsoft.com/office/drawing/2014/main" id="{48195F21-D06B-4CD1-8E02-31E30A8F6A72}"/>
              </a:ext>
            </a:extLst>
          </p:cNvPr>
          <p:cNvSpPr/>
          <p:nvPr/>
        </p:nvSpPr>
        <p:spPr>
          <a:xfrm>
            <a:off x="4992915" y="5450231"/>
            <a:ext cx="6736970" cy="1186543"/>
          </a:xfrm>
          <a:prstGeom prst="borderCallout3">
            <a:avLst>
              <a:gd name="adj1" fmla="val 18750"/>
              <a:gd name="adj2" fmla="val -8333"/>
              <a:gd name="adj3" fmla="val 60395"/>
              <a:gd name="adj4" fmla="val -13207"/>
              <a:gd name="adj5" fmla="val 54101"/>
              <a:gd name="adj6" fmla="val -47306"/>
              <a:gd name="adj7" fmla="val 68617"/>
              <a:gd name="adj8" fmla="val -47556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Su sistema puede tener diferentes requisitos de descarga; lea las instrucciones, por ejemplo, debe hacer clic en "Ejecutar de todos modos" para los sistemas operativos de Microsoft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D09F02-22CB-49CF-9C4B-F35B26F2D6AF}"/>
              </a:ext>
            </a:extLst>
          </p:cNvPr>
          <p:cNvGrpSpPr/>
          <p:nvPr/>
        </p:nvGrpSpPr>
        <p:grpSpPr>
          <a:xfrm>
            <a:off x="2863711" y="3598946"/>
            <a:ext cx="8866173" cy="1851285"/>
            <a:chOff x="2863711" y="3598946"/>
            <a:chExt cx="8866173" cy="18512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C16FF4-40F5-47BB-BE60-BB119A129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2320" r="85605"/>
            <a:stretch/>
          </p:blipFill>
          <p:spPr>
            <a:xfrm>
              <a:off x="2863711" y="4047242"/>
              <a:ext cx="3598703" cy="1039960"/>
            </a:xfrm>
            <a:prstGeom prst="rect">
              <a:avLst/>
            </a:prstGeom>
          </p:spPr>
        </p:pic>
        <p:sp>
          <p:nvSpPr>
            <p:cNvPr id="9" name="Callout: Double Bent Line 8">
              <a:extLst>
                <a:ext uri="{FF2B5EF4-FFF2-40B4-BE49-F238E27FC236}">
                  <a16:creationId xmlns:a16="http://schemas.microsoft.com/office/drawing/2014/main" id="{BAC54E80-92BC-4175-BA67-155BC2EB0846}"/>
                </a:ext>
              </a:extLst>
            </p:cNvPr>
            <p:cNvSpPr/>
            <p:nvPr/>
          </p:nvSpPr>
          <p:spPr>
            <a:xfrm>
              <a:off x="7251214" y="3598946"/>
              <a:ext cx="4478670" cy="1654241"/>
            </a:xfrm>
            <a:prstGeom prst="borderCallout3">
              <a:avLst>
                <a:gd name="adj1" fmla="val 18750"/>
                <a:gd name="adj2" fmla="val -8333"/>
                <a:gd name="adj3" fmla="val 23137"/>
                <a:gd name="adj4" fmla="val -12130"/>
                <a:gd name="adj5" fmla="val 78902"/>
                <a:gd name="adj6" fmla="val -9942"/>
                <a:gd name="adj7" fmla="val 82015"/>
                <a:gd name="adj8" fmla="val -25856"/>
              </a:avLst>
            </a:prstGeom>
            <a:solidFill>
              <a:schemeClr val="tx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000" dirty="0"/>
                <a:t>Verá que en la barra de herramientas de la parte inferior izquierda aparece lo siguiente: este es el módulo que se está descargando en su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FFFF00"/>
                  </a:solidFill>
                </a:rPr>
                <a:t>CARPETA DE DESCARGAS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F16561-3AC9-4C95-A27D-8283289BE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557" t="10136" r="54435" b="83129"/>
            <a:stretch/>
          </p:blipFill>
          <p:spPr>
            <a:xfrm>
              <a:off x="2863711" y="5005448"/>
              <a:ext cx="2561304" cy="444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0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824597B5-E9D9-47D7-A876-431F5A7C4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4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782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AB1508A9-F169-41E7-AAE9-78362CEB723B}"/>
              </a:ext>
            </a:extLst>
          </p:cNvPr>
          <p:cNvSpPr/>
          <p:nvPr/>
        </p:nvSpPr>
        <p:spPr>
          <a:xfrm>
            <a:off x="-10714" y="-8670"/>
            <a:ext cx="12212653" cy="9006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Portal de Resiliencia Acelerada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75E7C41-0016-4813-A699-AF0E8B3A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162054"/>
            <a:ext cx="1944184" cy="583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0ADDF-9B6A-414C-9C1B-FB3EC218457E}"/>
              </a:ext>
            </a:extLst>
          </p:cNvPr>
          <p:cNvSpPr txBox="1"/>
          <p:nvPr/>
        </p:nvSpPr>
        <p:spPr>
          <a:xfrm>
            <a:off x="229382" y="1091771"/>
            <a:ext cx="11535508" cy="602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s-VE" sz="2200" spc="-30" dirty="0"/>
              <a:t>Esta solución digital de capacitación y ejercicios en varios idiomas está diseñada para proporcionar resultados de aprendizaje rápidos, acreditados y contextualizados a través de un aprendizaje individual autodirigido y a su ritmo, o dentro de foros de aprendizaje grupales o en clase (presencial o virtual).</a:t>
            </a:r>
          </a:p>
          <a:p>
            <a:pPr>
              <a:spcBef>
                <a:spcPts val="400"/>
              </a:spcBef>
            </a:pPr>
            <a:endParaRPr lang="es-VE" sz="1200" dirty="0"/>
          </a:p>
          <a:p>
            <a:pPr>
              <a:spcBef>
                <a:spcPts val="400"/>
              </a:spcBef>
            </a:pPr>
            <a:r>
              <a:rPr lang="es-VE" sz="2200" dirty="0"/>
              <a:t>El sistema está alineado con las normas ISO y BSI para garantizar su eficacia, así como para proporcionar protección a la organización en materia de litigios y reputación; se basa en más de una década de experiencia en la gestión de riesgos de seguridad y emergencias en más de 75 países.</a:t>
            </a:r>
            <a:endParaRPr lang="en-US" sz="2200" dirty="0"/>
          </a:p>
          <a:p>
            <a:pPr>
              <a:spcBef>
                <a:spcPts val="400"/>
              </a:spcBef>
            </a:pPr>
            <a:endParaRPr lang="en-US" sz="1100" dirty="0"/>
          </a:p>
          <a:p>
            <a:pPr>
              <a:spcBef>
                <a:spcPts val="400"/>
              </a:spcBef>
            </a:pPr>
            <a:r>
              <a:rPr lang="es-VE" sz="2200" dirty="0"/>
              <a:t>Hay 4 grupos principales de alumnos que reciben apoyo de este programa:</a:t>
            </a:r>
            <a:endParaRPr lang="en-US" sz="2200" dirty="0"/>
          </a:p>
          <a:p>
            <a:endParaRPr lang="en-US" sz="800" dirty="0"/>
          </a:p>
          <a:p>
            <a:pPr marL="914400" lvl="1" indent="-457200">
              <a:buAutoNum type="arabicPeriod"/>
            </a:pPr>
            <a:r>
              <a:rPr lang="es-VE" sz="2200" spc="-100" dirty="0"/>
              <a:t>Ejecutivos de la sede central y profesionales funcionales de alto nivel (RR.HH., Legal, TI, RR.PP., etc.) </a:t>
            </a:r>
          </a:p>
          <a:p>
            <a:pPr marL="914400" lvl="1" indent="-457200">
              <a:buAutoNum type="arabicPeriod"/>
            </a:pPr>
            <a:r>
              <a:rPr lang="es-VE" sz="2200" dirty="0"/>
              <a:t>Propietarios de riesgos, incluyendo líderes de países, sitios o actividades + profesionales de la seguridad y puntos focales</a:t>
            </a:r>
          </a:p>
          <a:p>
            <a:pPr marL="914400" lvl="1" indent="-457200">
              <a:buAutoNum type="arabicPeriod"/>
            </a:pPr>
            <a:r>
              <a:rPr lang="es-VE" sz="2200" dirty="0"/>
              <a:t>Todo el personal, ya sean viajeros internacionales, nacionales o del país de acogida</a:t>
            </a:r>
          </a:p>
          <a:p>
            <a:pPr marL="914400" lvl="1" indent="-457200">
              <a:buAutoNum type="arabicPeriod"/>
            </a:pPr>
            <a:r>
              <a:rPr lang="es-VE" sz="2200" dirty="0"/>
              <a:t>Los gestores de flotas y los conductores de automóviles o motocicletas</a:t>
            </a:r>
            <a:endParaRPr lang="en-US" sz="2200" dirty="0"/>
          </a:p>
          <a:p>
            <a:pPr lvl="1"/>
            <a:endParaRPr lang="en-US" sz="1100" dirty="0"/>
          </a:p>
          <a:p>
            <a:pPr marL="0" lvl="1"/>
            <a:r>
              <a:rPr lang="es-VE" sz="2200" b="1" i="1" dirty="0"/>
              <a:t>El sistema está diseñado para proporcionar un programa global sencillo y sostenible de conocimientos y ejercicios de resiliencia, seguridad, protección, gestión de emergencias y crisis</a:t>
            </a:r>
            <a:endParaRPr lang="en-US" sz="2200" b="1" i="1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949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AB1508A9-F169-41E7-AAE9-78362CEB723B}"/>
              </a:ext>
            </a:extLst>
          </p:cNvPr>
          <p:cNvSpPr/>
          <p:nvPr/>
        </p:nvSpPr>
        <p:spPr>
          <a:xfrm>
            <a:off x="-10714" y="-8670"/>
            <a:ext cx="12212653" cy="9006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Los recursos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75E7C41-0016-4813-A699-AF0E8B3A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162054"/>
            <a:ext cx="1944184" cy="58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92D81-3EFD-49EC-916D-F5B8D7CC2ECC}"/>
              </a:ext>
            </a:extLst>
          </p:cNvPr>
          <p:cNvSpPr txBox="1"/>
          <p:nvPr/>
        </p:nvSpPr>
        <p:spPr>
          <a:xfrm>
            <a:off x="166079" y="1044349"/>
            <a:ext cx="1185906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El sistema proporciona: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Aprendizaje eletrónico:</a:t>
            </a:r>
            <a:r>
              <a:rPr lang="es-VE" sz="2200" dirty="0"/>
              <a:t> aprendizaje (vídeos) sobre diversas áreas de conocimiento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Ejercicio:</a:t>
            </a:r>
            <a:r>
              <a:rPr lang="es-VE" sz="2200" dirty="0"/>
              <a:t> paquetes de ejercicios completos y “listos para usar” para el equipo directivo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Videojuegos:</a:t>
            </a:r>
            <a:r>
              <a:rPr lang="es-VE" sz="2200" dirty="0"/>
              <a:t> videojuegos de inmersión en entornos de alto riesgo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9BBA0-7120-4884-9779-4D9C68DA5D65}"/>
              </a:ext>
            </a:extLst>
          </p:cNvPr>
          <p:cNvSpPr txBox="1"/>
          <p:nvPr/>
        </p:nvSpPr>
        <p:spPr>
          <a:xfrm>
            <a:off x="166079" y="3027971"/>
            <a:ext cx="1185906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El sistema incluye: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Marco de competencias:</a:t>
            </a:r>
            <a:r>
              <a:rPr lang="es-VE" sz="2200" dirty="0"/>
              <a:t> un sencillo excel que lo ayudará a asignar los objetivos de aprendizaje a los diferentes grupos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Guía de lanzamiento:</a:t>
            </a:r>
            <a:r>
              <a:rPr lang="es-VE" sz="2200" dirty="0"/>
              <a:t> ideas sobre cómo lanzar y utilizar plenamente el sistema para garantizar un uso optimizado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dirty="0"/>
              <a:t>Certificaciones: </a:t>
            </a:r>
            <a:r>
              <a:rPr lang="es-VE" sz="2200" dirty="0"/>
              <a:t>certificaciones adjuntas para el individuo y los registros de RR.HH. y los seguros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spc="-100" dirty="0"/>
              <a:t>Plan de lección simple:</a:t>
            </a:r>
            <a:r>
              <a:rPr lang="es-VE" sz="2200" spc="-100" dirty="0"/>
              <a:t> un plan de lección sencillo para utilizar en un entorno de clase (presencial o virtual)</a:t>
            </a:r>
          </a:p>
          <a:p>
            <a:pPr marL="576263" indent="-295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200" b="1" spc="-100" dirty="0"/>
              <a:t>Narrativa de ofertas y propuestas: </a:t>
            </a:r>
            <a:r>
              <a:rPr lang="es-VE" sz="2200" spc="-100" dirty="0"/>
              <a:t>borrador de la narrativa que se puede incluir en las ofertas y propuestas</a:t>
            </a:r>
            <a:endParaRPr lang="en-US" sz="2200" spc="-100" dirty="0"/>
          </a:p>
        </p:txBody>
      </p:sp>
    </p:spTree>
    <p:extLst>
      <p:ext uri="{BB962C8B-B14F-4D97-AF65-F5344CB8AC3E}">
        <p14:creationId xmlns:p14="http://schemas.microsoft.com/office/powerpoint/2010/main" val="18700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AB1508A9-F169-41E7-AAE9-78362CEB723B}"/>
              </a:ext>
            </a:extLst>
          </p:cNvPr>
          <p:cNvSpPr/>
          <p:nvPr/>
        </p:nvSpPr>
        <p:spPr>
          <a:xfrm>
            <a:off x="-10714" y="-8670"/>
            <a:ext cx="12212653" cy="9006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Los recursos: en detalle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75E7C41-0016-4813-A699-AF0E8B3A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162054"/>
            <a:ext cx="1944184" cy="58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92D81-3EFD-49EC-916D-F5B8D7CC2ECC}"/>
              </a:ext>
            </a:extLst>
          </p:cNvPr>
          <p:cNvSpPr txBox="1"/>
          <p:nvPr/>
        </p:nvSpPr>
        <p:spPr>
          <a:xfrm>
            <a:off x="108933" y="995597"/>
            <a:ext cx="11859066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100" b="1" dirty="0"/>
              <a:t>Capacitación para el liderazgo ejecutivo: </a:t>
            </a:r>
            <a:r>
              <a:rPr lang="es-VE" sz="2100" dirty="0"/>
              <a:t>más de 19 micro aprendizajes (sesiones de 10 a 20 minutos) para líderes de alto nivel sobre temas críticos de resiliencia y gestión de crisis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100" b="1" dirty="0"/>
              <a:t>Ejercicios para el equipo directivo: </a:t>
            </a:r>
            <a:r>
              <a:rPr lang="es-VE" sz="2100" dirty="0"/>
              <a:t>más de 37 escenarios de ejercicios de emergencia y crisis en más de 4 idiomas, con herramientas, tutoriales y lineamientos para la realización de ejercicios de 2 a 4 horas de duración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100" b="1" dirty="0"/>
              <a:t>Programa de gestión de riesgos de seguridad: </a:t>
            </a:r>
            <a:r>
              <a:rPr lang="es-VE" sz="2100" dirty="0"/>
              <a:t>más de 51 módulos de capacitación sobre seguridad y gestión de emergencias en más de 4 idiomas para los responsables de los programas, los equipos de gestión de los países, así como para los profesionales y puntos focales de la seguridad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100" b="1" dirty="0"/>
              <a:t>Conciencia cultural, de seguridad y de protección del personal: </a:t>
            </a:r>
            <a:r>
              <a:rPr lang="es-VE" sz="2100" dirty="0"/>
              <a:t>más de 44 módulos de micro aprendizaje (sesiones de 8 a 20 minutos) en más de 10 idiomas para el personal de los países, los viajeros internacionales o los países de acogida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100" b="1" dirty="0"/>
              <a:t>Videojuegos inmersivos de alto riesgo:</a:t>
            </a:r>
            <a:r>
              <a:rPr lang="es-VE" sz="2100" dirty="0"/>
              <a:t> más de 20 videojuegos inmersivos sobre temas de seguridad y protección para realizar ejercicios de inmersión individuales o en grupo</a:t>
            </a:r>
          </a:p>
          <a:p>
            <a:pPr marL="280988" indent="-2809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sz="2100" b="1" dirty="0"/>
              <a:t>Capacitación para conductores seguros: </a:t>
            </a:r>
            <a:r>
              <a:rPr lang="es-VE" sz="2100" dirty="0"/>
              <a:t>más de 15 módulos en más de 4 idiomas para gerentes de flotas, conductores y operadores de motocicletas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108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409">
            <a:extLst>
              <a:ext uri="{FF2B5EF4-FFF2-40B4-BE49-F238E27FC236}">
                <a16:creationId xmlns:a16="http://schemas.microsoft.com/office/drawing/2014/main" id="{AB1508A9-F169-41E7-AAE9-78362CEB723B}"/>
              </a:ext>
            </a:extLst>
          </p:cNvPr>
          <p:cNvSpPr/>
          <p:nvPr/>
        </p:nvSpPr>
        <p:spPr>
          <a:xfrm>
            <a:off x="-10714" y="-8670"/>
            <a:ext cx="12212653" cy="9006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Puntos clave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75E7C41-0016-4813-A699-AF0E8B3A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" y="162054"/>
            <a:ext cx="1944184" cy="58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92D81-3EFD-49EC-916D-F5B8D7CC2ECC}"/>
              </a:ext>
            </a:extLst>
          </p:cNvPr>
          <p:cNvSpPr txBox="1"/>
          <p:nvPr/>
        </p:nvSpPr>
        <p:spPr>
          <a:xfrm>
            <a:off x="166079" y="923576"/>
            <a:ext cx="1185906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El contenido puede transmitirse desde el portal o descargarse sin necesidad de estar conectado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En el portal se incluyen instrucciones para el usuario, para que pueda cumplir con los requisitos del navegador y del cortafuegos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spc="-100" dirty="0"/>
              <a:t>La capacitación pueden utilizarla individuos para un aprendizaje autodirigido y a su ritmo, para ejercicios de gestión, o los instructores pueden utilizar los vídeos, los juegos y los ejercicios como recurso para la clase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El sitio puede leerse en diferentes idiomas (vea la selección de idiomas)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La capacitación se ofrece en idiomas narrados o subtitulados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spc="-130" dirty="0"/>
              <a:t>Cada modelo tiene un certificado de capacitación que se puede descargar y guardar para los registros de RR.HH.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spc="-50" dirty="0"/>
              <a:t>La capacitación está reconocida por ILM, ASIS, INSSA, DisasterReady, HRCI, SHRM, SEC y City and Guilds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Los CPE están disponibles en ASIS, INSSA, HRCI y SHRM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La capacitación puede utilizarse para el aprendizaje programado o para satisfacer las necesidades de capacitación y ejercicio justo a tiempo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spc="-100" dirty="0"/>
              <a:t>El URL se puede guardar en su SharePoint (o similar) - RSM puede ayudar con los gráficos y la configuración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Los recursos de gestión se incluyen en el sitio para apoyar la configuración y el mantenimiento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s-VE" sz="2100" dirty="0"/>
              <a:t>Los documentos deben utilizarse o reforzarse durante los ejercicios del equipo de gestión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4784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285F2A-0DBA-4AA3-86A9-D64311B9E482}"/>
              </a:ext>
            </a:extLst>
          </p:cNvPr>
          <p:cNvCxnSpPr>
            <a:cxnSpLocks/>
          </p:cNvCxnSpPr>
          <p:nvPr/>
        </p:nvCxnSpPr>
        <p:spPr>
          <a:xfrm>
            <a:off x="8874208" y="2774986"/>
            <a:ext cx="450139" cy="753628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Arrow">
            <a:extLst>
              <a:ext uri="{FF2B5EF4-FFF2-40B4-BE49-F238E27FC236}">
                <a16:creationId xmlns:a16="http://schemas.microsoft.com/office/drawing/2014/main" id="{B46EAF7E-97B6-4ECC-845C-2BADA244FCDE}"/>
              </a:ext>
            </a:extLst>
          </p:cNvPr>
          <p:cNvGrpSpPr/>
          <p:nvPr/>
        </p:nvGrpSpPr>
        <p:grpSpPr>
          <a:xfrm rot="5400000">
            <a:off x="9806114" y="3146116"/>
            <a:ext cx="1246494" cy="425847"/>
            <a:chOff x="242" y="3026092"/>
            <a:chExt cx="8798318" cy="805816"/>
          </a:xfrm>
        </p:grpSpPr>
        <p:sp>
          <p:nvSpPr>
            <p:cNvPr id="323" name="Freeform 14">
              <a:extLst>
                <a:ext uri="{FF2B5EF4-FFF2-40B4-BE49-F238E27FC236}">
                  <a16:creationId xmlns:a16="http://schemas.microsoft.com/office/drawing/2014/main" id="{775884B8-3CA3-42D1-B122-EB72B727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026092"/>
              <a:ext cx="8798318" cy="805816"/>
            </a:xfrm>
            <a:custGeom>
              <a:avLst/>
              <a:gdLst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947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394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7" h="10000">
                  <a:moveTo>
                    <a:pt x="9906" y="10000"/>
                  </a:moveTo>
                  <a:lnTo>
                    <a:pt x="10947" y="4988"/>
                  </a:lnTo>
                  <a:lnTo>
                    <a:pt x="9906" y="0"/>
                  </a:lnTo>
                  <a:cubicBezTo>
                    <a:pt x="9942" y="693"/>
                    <a:pt x="9979" y="1387"/>
                    <a:pt x="10015" y="2080"/>
                  </a:cubicBezTo>
                  <a:lnTo>
                    <a:pt x="0" y="2080"/>
                  </a:lnTo>
                  <a:lnTo>
                    <a:pt x="0" y="7896"/>
                  </a:lnTo>
                  <a:lnTo>
                    <a:pt x="10015" y="7896"/>
                  </a:lnTo>
                  <a:lnTo>
                    <a:pt x="10015" y="7896"/>
                  </a:lnTo>
                  <a:cubicBezTo>
                    <a:pt x="9979" y="8597"/>
                    <a:pt x="9942" y="9299"/>
                    <a:pt x="9906" y="10000"/>
                  </a:cubicBezTo>
                  <a:close/>
                </a:path>
              </a:pathLst>
            </a:custGeom>
            <a:solidFill>
              <a:srgbClr val="3F5765"/>
            </a:solidFill>
            <a:ln w="9525">
              <a:noFill/>
              <a:round/>
              <a:headEnd/>
              <a:tailEnd/>
            </a:ln>
            <a:effectLst>
              <a:outerShdw blurRad="127000" dist="25400" dir="5400000" algn="tl" rotWithShape="0">
                <a:schemeClr val="tx1">
                  <a:alpha val="77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15">
              <a:extLst>
                <a:ext uri="{FF2B5EF4-FFF2-40B4-BE49-F238E27FC236}">
                  <a16:creationId xmlns:a16="http://schemas.microsoft.com/office/drawing/2014/main" id="{C3332F3E-7D64-4E35-8A6B-9E792E3D8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428048"/>
              <a:ext cx="8798318" cy="403860"/>
            </a:xfrm>
            <a:custGeom>
              <a:avLst/>
              <a:gdLst>
                <a:gd name="connsiteX0" fmla="*/ 947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947 w 10947"/>
                <a:gd name="connsiteY6" fmla="*/ 5802 h 10000"/>
                <a:gd name="connsiteX0" fmla="*/ 0 w 10947"/>
                <a:gd name="connsiteY0" fmla="*/ 5645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645 h 10000"/>
                <a:gd name="connsiteX0" fmla="*/ 0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80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7" h="10000">
                  <a:moveTo>
                    <a:pt x="0" y="5802"/>
                  </a:moveTo>
                  <a:lnTo>
                    <a:pt x="10015" y="5802"/>
                  </a:lnTo>
                  <a:lnTo>
                    <a:pt x="10015" y="5802"/>
                  </a:lnTo>
                  <a:cubicBezTo>
                    <a:pt x="9979" y="7201"/>
                    <a:pt x="9942" y="8601"/>
                    <a:pt x="9906" y="10000"/>
                  </a:cubicBezTo>
                  <a:lnTo>
                    <a:pt x="10947" y="0"/>
                  </a:lnTo>
                  <a:lnTo>
                    <a:pt x="0" y="0"/>
                  </a:lnTo>
                  <a:lnTo>
                    <a:pt x="0" y="5802"/>
                  </a:lnTo>
                  <a:close/>
                </a:path>
              </a:pathLst>
            </a:custGeom>
            <a:solidFill>
              <a:srgbClr val="182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CAC916A2-3A7A-4D10-901C-E00A4DE22FD7}"/>
              </a:ext>
            </a:extLst>
          </p:cNvPr>
          <p:cNvCxnSpPr>
            <a:cxnSpLocks/>
          </p:cNvCxnSpPr>
          <p:nvPr/>
        </p:nvCxnSpPr>
        <p:spPr>
          <a:xfrm>
            <a:off x="9952383" y="2607128"/>
            <a:ext cx="0" cy="912547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8C112301-35AF-43C7-BDBD-E177B6181CDD}"/>
              </a:ext>
            </a:extLst>
          </p:cNvPr>
          <p:cNvCxnSpPr/>
          <p:nvPr/>
        </p:nvCxnSpPr>
        <p:spPr>
          <a:xfrm>
            <a:off x="4435585" y="3883911"/>
            <a:ext cx="0" cy="84809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8D7DCE74-FF43-4A02-8F38-AABED4BB92C9}"/>
              </a:ext>
            </a:extLst>
          </p:cNvPr>
          <p:cNvCxnSpPr>
            <a:cxnSpLocks/>
          </p:cNvCxnSpPr>
          <p:nvPr/>
        </p:nvCxnSpPr>
        <p:spPr>
          <a:xfrm flipH="1" flipV="1">
            <a:off x="4435585" y="4204091"/>
            <a:ext cx="5521010" cy="945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BED5FD58-7563-45A7-A2BF-F6ED5167C587}"/>
              </a:ext>
            </a:extLst>
          </p:cNvPr>
          <p:cNvCxnSpPr>
            <a:cxnSpLocks/>
          </p:cNvCxnSpPr>
          <p:nvPr/>
        </p:nvCxnSpPr>
        <p:spPr>
          <a:xfrm flipH="1" flipV="1">
            <a:off x="7517294" y="3533084"/>
            <a:ext cx="2435089" cy="1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Arrow">
            <a:extLst>
              <a:ext uri="{FF2B5EF4-FFF2-40B4-BE49-F238E27FC236}">
                <a16:creationId xmlns:a16="http://schemas.microsoft.com/office/drawing/2014/main" id="{67E9D6C8-05B6-4D83-86D5-680054B56614}"/>
              </a:ext>
            </a:extLst>
          </p:cNvPr>
          <p:cNvGrpSpPr/>
          <p:nvPr/>
        </p:nvGrpSpPr>
        <p:grpSpPr>
          <a:xfrm rot="10800000">
            <a:off x="324701" y="5385830"/>
            <a:ext cx="9093967" cy="425847"/>
            <a:chOff x="242" y="3026092"/>
            <a:chExt cx="8798318" cy="805816"/>
          </a:xfrm>
        </p:grpSpPr>
        <p:sp>
          <p:nvSpPr>
            <p:cNvPr id="330" name="Freeform 14">
              <a:extLst>
                <a:ext uri="{FF2B5EF4-FFF2-40B4-BE49-F238E27FC236}">
                  <a16:creationId xmlns:a16="http://schemas.microsoft.com/office/drawing/2014/main" id="{4FC53F83-27CF-4305-8955-30034BC3C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026092"/>
              <a:ext cx="8798318" cy="805816"/>
            </a:xfrm>
            <a:custGeom>
              <a:avLst/>
              <a:gdLst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947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394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7" h="10000">
                  <a:moveTo>
                    <a:pt x="9906" y="10000"/>
                  </a:moveTo>
                  <a:lnTo>
                    <a:pt x="10947" y="4988"/>
                  </a:lnTo>
                  <a:lnTo>
                    <a:pt x="9906" y="0"/>
                  </a:lnTo>
                  <a:cubicBezTo>
                    <a:pt x="9942" y="693"/>
                    <a:pt x="9979" y="1387"/>
                    <a:pt x="10015" y="2080"/>
                  </a:cubicBezTo>
                  <a:lnTo>
                    <a:pt x="0" y="2080"/>
                  </a:lnTo>
                  <a:lnTo>
                    <a:pt x="0" y="7896"/>
                  </a:lnTo>
                  <a:lnTo>
                    <a:pt x="10015" y="7896"/>
                  </a:lnTo>
                  <a:lnTo>
                    <a:pt x="10015" y="7896"/>
                  </a:lnTo>
                  <a:cubicBezTo>
                    <a:pt x="9979" y="8597"/>
                    <a:pt x="9942" y="9299"/>
                    <a:pt x="9906" y="10000"/>
                  </a:cubicBezTo>
                  <a:close/>
                </a:path>
              </a:pathLst>
            </a:custGeom>
            <a:solidFill>
              <a:srgbClr val="3F5765"/>
            </a:solidFill>
            <a:ln w="9525">
              <a:noFill/>
              <a:round/>
              <a:headEnd/>
              <a:tailEnd/>
            </a:ln>
            <a:effectLst>
              <a:outerShdw blurRad="127000" dist="25400" dir="5400000" algn="tl" rotWithShape="0">
                <a:schemeClr val="tx1">
                  <a:alpha val="77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15">
              <a:extLst>
                <a:ext uri="{FF2B5EF4-FFF2-40B4-BE49-F238E27FC236}">
                  <a16:creationId xmlns:a16="http://schemas.microsoft.com/office/drawing/2014/main" id="{AF35EFED-5032-47A6-A88C-045CBE9B2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428048"/>
              <a:ext cx="8798318" cy="403860"/>
            </a:xfrm>
            <a:custGeom>
              <a:avLst/>
              <a:gdLst>
                <a:gd name="connsiteX0" fmla="*/ 947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947 w 10947"/>
                <a:gd name="connsiteY6" fmla="*/ 5802 h 10000"/>
                <a:gd name="connsiteX0" fmla="*/ 0 w 10947"/>
                <a:gd name="connsiteY0" fmla="*/ 5645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645 h 10000"/>
                <a:gd name="connsiteX0" fmla="*/ 0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80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7" h="10000">
                  <a:moveTo>
                    <a:pt x="0" y="5802"/>
                  </a:moveTo>
                  <a:lnTo>
                    <a:pt x="10015" y="5802"/>
                  </a:lnTo>
                  <a:lnTo>
                    <a:pt x="10015" y="5802"/>
                  </a:lnTo>
                  <a:cubicBezTo>
                    <a:pt x="9979" y="7201"/>
                    <a:pt x="9942" y="8601"/>
                    <a:pt x="9906" y="10000"/>
                  </a:cubicBezTo>
                  <a:lnTo>
                    <a:pt x="10947" y="0"/>
                  </a:lnTo>
                  <a:lnTo>
                    <a:pt x="0" y="0"/>
                  </a:lnTo>
                  <a:lnTo>
                    <a:pt x="0" y="5802"/>
                  </a:lnTo>
                  <a:close/>
                </a:path>
              </a:pathLst>
            </a:custGeom>
            <a:solidFill>
              <a:srgbClr val="182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1" name="Arrow">
            <a:extLst>
              <a:ext uri="{FF2B5EF4-FFF2-40B4-BE49-F238E27FC236}">
                <a16:creationId xmlns:a16="http://schemas.microsoft.com/office/drawing/2014/main" id="{96517E02-4FB8-41E6-B7F3-0435A002EFE0}"/>
              </a:ext>
            </a:extLst>
          </p:cNvPr>
          <p:cNvGrpSpPr/>
          <p:nvPr/>
        </p:nvGrpSpPr>
        <p:grpSpPr>
          <a:xfrm>
            <a:off x="2107872" y="1812875"/>
            <a:ext cx="8683560" cy="425847"/>
            <a:chOff x="242" y="3026092"/>
            <a:chExt cx="8798318" cy="805816"/>
          </a:xfrm>
        </p:grpSpPr>
        <p:sp>
          <p:nvSpPr>
            <p:cNvPr id="312" name="Freeform 14">
              <a:extLst>
                <a:ext uri="{FF2B5EF4-FFF2-40B4-BE49-F238E27FC236}">
                  <a16:creationId xmlns:a16="http://schemas.microsoft.com/office/drawing/2014/main" id="{AC3D7B81-AC9D-4D6B-A00F-26E145B10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026092"/>
              <a:ext cx="8798318" cy="805816"/>
            </a:xfrm>
            <a:custGeom>
              <a:avLst/>
              <a:gdLst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947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394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7" h="10000">
                  <a:moveTo>
                    <a:pt x="9906" y="10000"/>
                  </a:moveTo>
                  <a:lnTo>
                    <a:pt x="10947" y="4988"/>
                  </a:lnTo>
                  <a:lnTo>
                    <a:pt x="9906" y="0"/>
                  </a:lnTo>
                  <a:cubicBezTo>
                    <a:pt x="9942" y="693"/>
                    <a:pt x="9979" y="1387"/>
                    <a:pt x="10015" y="2080"/>
                  </a:cubicBezTo>
                  <a:lnTo>
                    <a:pt x="0" y="2080"/>
                  </a:lnTo>
                  <a:lnTo>
                    <a:pt x="0" y="7896"/>
                  </a:lnTo>
                  <a:lnTo>
                    <a:pt x="10015" y="7896"/>
                  </a:lnTo>
                  <a:lnTo>
                    <a:pt x="10015" y="7896"/>
                  </a:lnTo>
                  <a:cubicBezTo>
                    <a:pt x="9979" y="8597"/>
                    <a:pt x="9942" y="9299"/>
                    <a:pt x="9906" y="10000"/>
                  </a:cubicBezTo>
                  <a:close/>
                </a:path>
              </a:pathLst>
            </a:custGeom>
            <a:solidFill>
              <a:srgbClr val="3F5765"/>
            </a:solidFill>
            <a:ln w="9525">
              <a:noFill/>
              <a:round/>
              <a:headEnd/>
              <a:tailEnd/>
            </a:ln>
            <a:effectLst>
              <a:outerShdw blurRad="127000" dist="25400" dir="5400000" algn="tl" rotWithShape="0">
                <a:schemeClr val="tx1">
                  <a:alpha val="77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15">
              <a:extLst>
                <a:ext uri="{FF2B5EF4-FFF2-40B4-BE49-F238E27FC236}">
                  <a16:creationId xmlns:a16="http://schemas.microsoft.com/office/drawing/2014/main" id="{83BA985E-4517-42CD-BCFD-83BA64E3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428048"/>
              <a:ext cx="8798318" cy="403860"/>
            </a:xfrm>
            <a:custGeom>
              <a:avLst/>
              <a:gdLst>
                <a:gd name="connsiteX0" fmla="*/ 947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947 w 10947"/>
                <a:gd name="connsiteY6" fmla="*/ 5802 h 10000"/>
                <a:gd name="connsiteX0" fmla="*/ 0 w 10947"/>
                <a:gd name="connsiteY0" fmla="*/ 5645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645 h 10000"/>
                <a:gd name="connsiteX0" fmla="*/ 0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80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7" h="10000">
                  <a:moveTo>
                    <a:pt x="0" y="5802"/>
                  </a:moveTo>
                  <a:lnTo>
                    <a:pt x="10015" y="5802"/>
                  </a:lnTo>
                  <a:lnTo>
                    <a:pt x="10015" y="5802"/>
                  </a:lnTo>
                  <a:cubicBezTo>
                    <a:pt x="9979" y="7201"/>
                    <a:pt x="9942" y="8601"/>
                    <a:pt x="9906" y="10000"/>
                  </a:cubicBezTo>
                  <a:lnTo>
                    <a:pt x="10947" y="0"/>
                  </a:lnTo>
                  <a:lnTo>
                    <a:pt x="0" y="0"/>
                  </a:lnTo>
                  <a:lnTo>
                    <a:pt x="0" y="5802"/>
                  </a:lnTo>
                  <a:close/>
                </a:path>
              </a:pathLst>
            </a:custGeom>
            <a:solidFill>
              <a:srgbClr val="182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437C9CEB-E6F6-4B05-957B-23A667C5AC42}"/>
              </a:ext>
            </a:extLst>
          </p:cNvPr>
          <p:cNvGrpSpPr/>
          <p:nvPr/>
        </p:nvGrpSpPr>
        <p:grpSpPr>
          <a:xfrm>
            <a:off x="2483678" y="729464"/>
            <a:ext cx="2687486" cy="2098020"/>
            <a:chOff x="482575" y="578499"/>
            <a:chExt cx="2327000" cy="1828800"/>
          </a:xfrm>
        </p:grpSpPr>
        <p:pic>
          <p:nvPicPr>
            <p:cNvPr id="278" name="Picture 277" descr="Shape&#10;&#10;Description automatically generated">
              <a:extLst>
                <a:ext uri="{FF2B5EF4-FFF2-40B4-BE49-F238E27FC236}">
                  <a16:creationId xmlns:a16="http://schemas.microsoft.com/office/drawing/2014/main" id="{0F304427-F48C-498F-A254-421050EF4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905ED86D-5E72-4C0A-8C42-60D1E16EA353}"/>
                </a:ext>
              </a:extLst>
            </p:cNvPr>
            <p:cNvSpPr txBox="1"/>
            <p:nvPr/>
          </p:nvSpPr>
          <p:spPr>
            <a:xfrm>
              <a:off x="563724" y="700638"/>
              <a:ext cx="2164702" cy="34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Notificación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CBAB22C9-B807-42F6-B8C1-92370AC36483}"/>
                </a:ext>
              </a:extLst>
            </p:cNvPr>
            <p:cNvSpPr txBox="1"/>
            <p:nvPr/>
          </p:nvSpPr>
          <p:spPr>
            <a:xfrm>
              <a:off x="587684" y="1317122"/>
              <a:ext cx="2071225" cy="1019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spc="-30" dirty="0">
                  <a:solidFill>
                    <a:schemeClr val="bg1"/>
                  </a:solidFill>
                </a:rPr>
                <a:t>Notificar a los equipos de dirección y al personal el sistema y cómo acceder a él: organice sesiones informativas para la dirección y el personal</a:t>
              </a:r>
              <a:endParaRPr lang="en-US" sz="1400" spc="-3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C79ED66-36BB-41E2-9015-A65B7D6FE77F}"/>
              </a:ext>
            </a:extLst>
          </p:cNvPr>
          <p:cNvGrpSpPr/>
          <p:nvPr/>
        </p:nvGrpSpPr>
        <p:grpSpPr>
          <a:xfrm>
            <a:off x="186322" y="615110"/>
            <a:ext cx="2143302" cy="2241432"/>
            <a:chOff x="482575" y="578499"/>
            <a:chExt cx="2327000" cy="1867913"/>
          </a:xfrm>
        </p:grpSpPr>
        <p:pic>
          <p:nvPicPr>
            <p:cNvPr id="290" name="Picture 289" descr="Shape&#10;&#10;Description automatically generated">
              <a:extLst>
                <a:ext uri="{FF2B5EF4-FFF2-40B4-BE49-F238E27FC236}">
                  <a16:creationId xmlns:a16="http://schemas.microsoft.com/office/drawing/2014/main" id="{90B59839-6229-4F97-8285-D4120970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192B4A6D-9B72-4C2C-9466-FD4A792AA7B8}"/>
                </a:ext>
              </a:extLst>
            </p:cNvPr>
            <p:cNvSpPr txBox="1"/>
            <p:nvPr/>
          </p:nvSpPr>
          <p:spPr>
            <a:xfrm>
              <a:off x="525446" y="593577"/>
              <a:ext cx="2164702" cy="487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Cómo empezar: configuración inicial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EAA00E86-D84F-43AC-9D8C-CAC2C4D828B3}"/>
                </a:ext>
              </a:extLst>
            </p:cNvPr>
            <p:cNvSpPr txBox="1"/>
            <p:nvPr/>
          </p:nvSpPr>
          <p:spPr>
            <a:xfrm>
              <a:off x="666395" y="1292217"/>
              <a:ext cx="1979801" cy="115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dirty="0">
                  <a:solidFill>
                    <a:schemeClr val="bg1"/>
                  </a:solidFill>
                </a:rPr>
                <a:t>Colocar el URL del sitio y los detalles de acceso en su sistema: defina claramente la información de acceso para los usuarios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2C2A466-694F-4DB9-8D32-1BEB0D4D6A81}"/>
              </a:ext>
            </a:extLst>
          </p:cNvPr>
          <p:cNvGrpSpPr/>
          <p:nvPr/>
        </p:nvGrpSpPr>
        <p:grpSpPr>
          <a:xfrm>
            <a:off x="5255386" y="765818"/>
            <a:ext cx="3837024" cy="2061665"/>
            <a:chOff x="480627" y="578498"/>
            <a:chExt cx="2328948" cy="1869188"/>
          </a:xfrm>
        </p:grpSpPr>
        <p:pic>
          <p:nvPicPr>
            <p:cNvPr id="315" name="Picture 314" descr="Shape&#10;&#10;Description automatically generated">
              <a:extLst>
                <a:ext uri="{FF2B5EF4-FFF2-40B4-BE49-F238E27FC236}">
                  <a16:creationId xmlns:a16="http://schemas.microsoft.com/office/drawing/2014/main" id="{37A269DD-99E5-44B7-AE90-84A88E369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8"/>
              <a:ext cx="2327000" cy="1869188"/>
            </a:xfrm>
            <a:prstGeom prst="rect">
              <a:avLst/>
            </a:prstGeom>
          </p:spPr>
        </p:pic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A6F65169-5AD4-4F59-843C-258101D5E014}"/>
                </a:ext>
              </a:extLst>
            </p:cNvPr>
            <p:cNvSpPr txBox="1"/>
            <p:nvPr/>
          </p:nvSpPr>
          <p:spPr>
            <a:xfrm>
              <a:off x="480627" y="741707"/>
              <a:ext cx="2245851" cy="362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Marco de competencias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1F353DAE-2FAE-4208-A3FD-4276D8B6BA0A}"/>
                </a:ext>
              </a:extLst>
            </p:cNvPr>
            <p:cNvSpPr txBox="1"/>
            <p:nvPr/>
          </p:nvSpPr>
          <p:spPr>
            <a:xfrm>
              <a:off x="619094" y="1310245"/>
              <a:ext cx="2032194" cy="106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spc="-60" dirty="0">
                  <a:solidFill>
                    <a:schemeClr val="bg1"/>
                  </a:solidFill>
                </a:rPr>
                <a:t>Utilizar el </a:t>
              </a:r>
              <a:r>
                <a:rPr lang="es-VE" sz="1400" i="1" spc="-60" dirty="0">
                  <a:solidFill>
                    <a:schemeClr val="bg1"/>
                  </a:solidFill>
                </a:rPr>
                <a:t>Marco de Competencias</a:t>
              </a:r>
              <a:r>
                <a:rPr lang="es-VE" sz="1400" spc="-60" dirty="0">
                  <a:solidFill>
                    <a:schemeClr val="bg1"/>
                  </a:solidFill>
                </a:rPr>
                <a:t> para elaborar una matriz de grupos de alumnos y objetivos con resultados de aprendizaje alcanzables y específicos; determinar la frecuencia de los ejercicios de crisis y emergencia</a:t>
              </a:r>
              <a:endParaRPr lang="en-US" sz="1400" spc="-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51D594D-09E4-42BD-A976-0ADC3055F672}"/>
              </a:ext>
            </a:extLst>
          </p:cNvPr>
          <p:cNvGrpSpPr/>
          <p:nvPr/>
        </p:nvGrpSpPr>
        <p:grpSpPr>
          <a:xfrm>
            <a:off x="9122601" y="628620"/>
            <a:ext cx="2617802" cy="2194498"/>
            <a:chOff x="482575" y="578499"/>
            <a:chExt cx="2327000" cy="1828800"/>
          </a:xfrm>
        </p:grpSpPr>
        <p:pic>
          <p:nvPicPr>
            <p:cNvPr id="319" name="Picture 318" descr="Shape&#10;&#10;Description automatically generated">
              <a:extLst>
                <a:ext uri="{FF2B5EF4-FFF2-40B4-BE49-F238E27FC236}">
                  <a16:creationId xmlns:a16="http://schemas.microsoft.com/office/drawing/2014/main" id="{FF218C42-E099-4B74-8E5C-240B54BDB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77968CC0-05D5-45A1-9DEE-48713EA7FA74}"/>
                </a:ext>
              </a:extLst>
            </p:cNvPr>
            <p:cNvSpPr txBox="1"/>
            <p:nvPr/>
          </p:nvSpPr>
          <p:spPr>
            <a:xfrm>
              <a:off x="563723" y="701184"/>
              <a:ext cx="2164702" cy="33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Acceso y plazos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08C65D10-EF2A-4880-9DAF-0FA585B802AD}"/>
                </a:ext>
              </a:extLst>
            </p:cNvPr>
            <p:cNvSpPr txBox="1"/>
            <p:nvPr/>
          </p:nvSpPr>
          <p:spPr>
            <a:xfrm>
              <a:off x="557441" y="1321318"/>
              <a:ext cx="2170984" cy="974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spc="-60" dirty="0">
                  <a:solidFill>
                    <a:schemeClr val="bg1"/>
                  </a:solidFill>
                </a:rPr>
                <a:t>Garantizar que los usuarios puedan acceder al sistema y establecer plazos para alcanzar los objetivos de aprendizaje inmediatos, a corto y a largo plazo.</a:t>
              </a:r>
              <a:endParaRPr lang="en-US" sz="1400" spc="-6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74AF5AC4-9841-4471-BAB5-AB120E6FFCF6}"/>
              </a:ext>
            </a:extLst>
          </p:cNvPr>
          <p:cNvGrpSpPr/>
          <p:nvPr/>
        </p:nvGrpSpPr>
        <p:grpSpPr>
          <a:xfrm>
            <a:off x="6435458" y="4309741"/>
            <a:ext cx="2372582" cy="1865142"/>
            <a:chOff x="482575" y="578499"/>
            <a:chExt cx="2327000" cy="1865926"/>
          </a:xfrm>
        </p:grpSpPr>
        <p:pic>
          <p:nvPicPr>
            <p:cNvPr id="326" name="Picture 325" descr="Shape&#10;&#10;Description automatically generated">
              <a:extLst>
                <a:ext uri="{FF2B5EF4-FFF2-40B4-BE49-F238E27FC236}">
                  <a16:creationId xmlns:a16="http://schemas.microsoft.com/office/drawing/2014/main" id="{DE246513-775D-473D-A4B6-830FCBEF1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D41C9029-374E-4DD1-AE26-DBAE46529090}"/>
                </a:ext>
              </a:extLst>
            </p:cNvPr>
            <p:cNvSpPr txBox="1"/>
            <p:nvPr/>
          </p:nvSpPr>
          <p:spPr>
            <a:xfrm>
              <a:off x="563723" y="707232"/>
              <a:ext cx="2164702" cy="40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Registros</a:t>
              </a:r>
            </a:p>
          </p:txBody>
        </p: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57E86121-98B2-47B0-85AA-D5DC3E19CDAA}"/>
                </a:ext>
              </a:extLst>
            </p:cNvPr>
            <p:cNvSpPr txBox="1"/>
            <p:nvPr/>
          </p:nvSpPr>
          <p:spPr>
            <a:xfrm>
              <a:off x="557441" y="1274382"/>
              <a:ext cx="2170984" cy="117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spc="-50" dirty="0">
                  <a:solidFill>
                    <a:schemeClr val="bg1"/>
                  </a:solidFill>
                </a:rPr>
                <a:t>Establecer puntos de control con grupos o individuos para asegurarse de que el aprendizaje y los ejercicios se están llevando a cabo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F7182A51-2546-4687-93F2-5F20426C69E8}"/>
              </a:ext>
            </a:extLst>
          </p:cNvPr>
          <p:cNvGrpSpPr/>
          <p:nvPr/>
        </p:nvGrpSpPr>
        <p:grpSpPr>
          <a:xfrm>
            <a:off x="8903151" y="4034397"/>
            <a:ext cx="3197596" cy="2088417"/>
            <a:chOff x="482575" y="578499"/>
            <a:chExt cx="2327000" cy="1828800"/>
          </a:xfrm>
        </p:grpSpPr>
        <p:pic>
          <p:nvPicPr>
            <p:cNvPr id="333" name="Picture 332" descr="Shape&#10;&#10;Description automatically generated">
              <a:extLst>
                <a:ext uri="{FF2B5EF4-FFF2-40B4-BE49-F238E27FC236}">
                  <a16:creationId xmlns:a16="http://schemas.microsoft.com/office/drawing/2014/main" id="{2DADFEAA-14CC-49B2-B20F-DED7F3127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EE8D3A5C-84C1-47F0-AACF-4985B6E2B1C7}"/>
                </a:ext>
              </a:extLst>
            </p:cNvPr>
            <p:cNvSpPr txBox="1"/>
            <p:nvPr/>
          </p:nvSpPr>
          <p:spPr>
            <a:xfrm>
              <a:off x="575213" y="586327"/>
              <a:ext cx="2164702" cy="56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Profesionales de la seguridad y puntos focales</a:t>
              </a:r>
              <a:endParaRPr lang="en-US" b="1" dirty="0">
                <a:solidFill>
                  <a:srgbClr val="1F4E79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6CF88405-90F0-4BE5-90F9-C5BC39D0C8E4}"/>
                </a:ext>
              </a:extLst>
            </p:cNvPr>
            <p:cNvSpPr txBox="1"/>
            <p:nvPr/>
          </p:nvSpPr>
          <p:spPr>
            <a:xfrm>
              <a:off x="557441" y="1286908"/>
              <a:ext cx="2170984" cy="102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spc="-50" dirty="0">
                  <a:solidFill>
                    <a:schemeClr val="bg1"/>
                  </a:solidFill>
                </a:rPr>
                <a:t>Garantizar que los profesionales de la seguridad y los puntos focales aprovechen los recursos para sus equipos, incluso como recurso de capacitación para la instrucción y los ejercicios en clase</a:t>
              </a:r>
              <a:endParaRPr lang="en-US" sz="1400" spc="-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9C817F4B-435A-491D-9868-7D0A5F09D968}"/>
              </a:ext>
            </a:extLst>
          </p:cNvPr>
          <p:cNvGrpSpPr/>
          <p:nvPr/>
        </p:nvGrpSpPr>
        <p:grpSpPr>
          <a:xfrm>
            <a:off x="5384208" y="2972523"/>
            <a:ext cx="3518943" cy="947754"/>
            <a:chOff x="482575" y="661255"/>
            <a:chExt cx="2327000" cy="1450023"/>
          </a:xfrm>
        </p:grpSpPr>
        <p:pic>
          <p:nvPicPr>
            <p:cNvPr id="338" name="Picture 337" descr="Shape&#10;&#10;Description automatically generated">
              <a:extLst>
                <a:ext uri="{FF2B5EF4-FFF2-40B4-BE49-F238E27FC236}">
                  <a16:creationId xmlns:a16="http://schemas.microsoft.com/office/drawing/2014/main" id="{17EB3A28-DEDF-47BD-8746-2C2D2095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661255"/>
              <a:ext cx="2327000" cy="1445789"/>
            </a:xfrm>
            <a:prstGeom prst="rect">
              <a:avLst/>
            </a:prstGeom>
          </p:spPr>
        </p:pic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827867A4-9FCC-4FD8-A879-9B187455ED3C}"/>
                </a:ext>
              </a:extLst>
            </p:cNvPr>
            <p:cNvSpPr txBox="1"/>
            <p:nvPr/>
          </p:nvSpPr>
          <p:spPr>
            <a:xfrm>
              <a:off x="550868" y="665643"/>
              <a:ext cx="2164702" cy="47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Iniciar el proceso para los países nuevos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65CAFC24-36A0-46C7-9428-BE281862E7DD}"/>
                </a:ext>
              </a:extLst>
            </p:cNvPr>
            <p:cNvSpPr txBox="1"/>
            <p:nvPr/>
          </p:nvSpPr>
          <p:spPr>
            <a:xfrm>
              <a:off x="557441" y="1310774"/>
              <a:ext cx="2170984" cy="80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dirty="0">
                  <a:solidFill>
                    <a:schemeClr val="bg1"/>
                  </a:solidFill>
                </a:rPr>
                <a:t>Implementar el proceso para países nuevos y grupos de alumnos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0DFC890A-577E-402D-BC62-7BCCA83F680D}"/>
              </a:ext>
            </a:extLst>
          </p:cNvPr>
          <p:cNvGrpSpPr/>
          <p:nvPr/>
        </p:nvGrpSpPr>
        <p:grpSpPr>
          <a:xfrm>
            <a:off x="1578382" y="4274211"/>
            <a:ext cx="1908581" cy="1877663"/>
            <a:chOff x="482575" y="578499"/>
            <a:chExt cx="2327000" cy="1878451"/>
          </a:xfrm>
        </p:grpSpPr>
        <p:pic>
          <p:nvPicPr>
            <p:cNvPr id="343" name="Picture 342" descr="Shape&#10;&#10;Description automatically generated">
              <a:extLst>
                <a:ext uri="{FF2B5EF4-FFF2-40B4-BE49-F238E27FC236}">
                  <a16:creationId xmlns:a16="http://schemas.microsoft.com/office/drawing/2014/main" id="{5433A033-D462-48C9-96A9-C54B4C94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66569F1C-78F0-41EA-9CA7-D1A84C2C83FF}"/>
                </a:ext>
              </a:extLst>
            </p:cNvPr>
            <p:cNvSpPr txBox="1"/>
            <p:nvPr/>
          </p:nvSpPr>
          <p:spPr>
            <a:xfrm>
              <a:off x="563723" y="735380"/>
              <a:ext cx="2164702" cy="40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Auditoría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EC513543-6588-4E82-BF8D-B8F660853F56}"/>
                </a:ext>
              </a:extLst>
            </p:cNvPr>
            <p:cNvSpPr txBox="1"/>
            <p:nvPr/>
          </p:nvSpPr>
          <p:spPr>
            <a:xfrm>
              <a:off x="557441" y="1286908"/>
              <a:ext cx="2170984" cy="1170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dirty="0">
                  <a:solidFill>
                    <a:schemeClr val="bg1"/>
                  </a:solidFill>
                </a:rPr>
                <a:t>Revisar anualmente los resultados del aprendizaje individual y grupal y de los ejercicios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853CEB36-A357-478A-919A-C72D564125E5}"/>
              </a:ext>
            </a:extLst>
          </p:cNvPr>
          <p:cNvGrpSpPr/>
          <p:nvPr/>
        </p:nvGrpSpPr>
        <p:grpSpPr>
          <a:xfrm>
            <a:off x="3701130" y="4296925"/>
            <a:ext cx="2622024" cy="1828030"/>
            <a:chOff x="478822" y="578499"/>
            <a:chExt cx="2330753" cy="1828800"/>
          </a:xfrm>
        </p:grpSpPr>
        <p:pic>
          <p:nvPicPr>
            <p:cNvPr id="407" name="Picture 406" descr="Shape&#10;&#10;Description automatically generated">
              <a:extLst>
                <a:ext uri="{FF2B5EF4-FFF2-40B4-BE49-F238E27FC236}">
                  <a16:creationId xmlns:a16="http://schemas.microsoft.com/office/drawing/2014/main" id="{8A713872-6CA7-489F-9B75-B10B2FF2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B1D3FB5D-1CAF-439D-B548-C8EF90CB649B}"/>
                </a:ext>
              </a:extLst>
            </p:cNvPr>
            <p:cNvSpPr txBox="1"/>
            <p:nvPr/>
          </p:nvSpPr>
          <p:spPr>
            <a:xfrm>
              <a:off x="563723" y="735380"/>
              <a:ext cx="2164702" cy="40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Justo a tiempo: crisis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EB6C4A78-A658-427B-9199-CFB5612720BC}"/>
                </a:ext>
              </a:extLst>
            </p:cNvPr>
            <p:cNvSpPr txBox="1"/>
            <p:nvPr/>
          </p:nvSpPr>
          <p:spPr>
            <a:xfrm>
              <a:off x="478822" y="1347104"/>
              <a:ext cx="2254589" cy="95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spc="-50" dirty="0">
                  <a:solidFill>
                    <a:schemeClr val="bg1"/>
                  </a:solidFill>
                </a:rPr>
                <a:t>Aprovechar la capacitación y los ejercicios, en todos los niveles, para las necesidades de capacitación y ejercicios "justo a tiempo"</a:t>
              </a:r>
              <a:endParaRPr lang="en-US" sz="1400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5A5E0F47-6214-49E2-B60B-D6D3D00A2520}"/>
              </a:ext>
            </a:extLst>
          </p:cNvPr>
          <p:cNvGrpSpPr/>
          <p:nvPr/>
        </p:nvGrpSpPr>
        <p:grpSpPr>
          <a:xfrm>
            <a:off x="2053117" y="2975391"/>
            <a:ext cx="3291519" cy="947754"/>
            <a:chOff x="482575" y="661255"/>
            <a:chExt cx="2327000" cy="1450023"/>
          </a:xfrm>
        </p:grpSpPr>
        <p:pic>
          <p:nvPicPr>
            <p:cNvPr id="414" name="Picture 413" descr="Shape&#10;&#10;Description automatically generated">
              <a:extLst>
                <a:ext uri="{FF2B5EF4-FFF2-40B4-BE49-F238E27FC236}">
                  <a16:creationId xmlns:a16="http://schemas.microsoft.com/office/drawing/2014/main" id="{A4126FBF-1687-4291-B4E3-C7DB09379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661255"/>
              <a:ext cx="2327000" cy="1445789"/>
            </a:xfrm>
            <a:prstGeom prst="rect">
              <a:avLst/>
            </a:prstGeom>
          </p:spPr>
        </p:pic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76592D23-F2FD-4063-8CBC-746855C5F2B9}"/>
                </a:ext>
              </a:extLst>
            </p:cNvPr>
            <p:cNvSpPr txBox="1"/>
            <p:nvPr/>
          </p:nvSpPr>
          <p:spPr>
            <a:xfrm>
              <a:off x="550868" y="665643"/>
              <a:ext cx="2164702" cy="42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200" b="1" dirty="0">
                  <a:solidFill>
                    <a:schemeClr val="accent2">
                      <a:lumMod val="50000"/>
                    </a:schemeClr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Enlace a los documentos de seguridad y crisis</a:t>
              </a:r>
              <a:endParaRPr lang="en-US" sz="1200" b="1" dirty="0">
                <a:solidFill>
                  <a:schemeClr val="accent2">
                    <a:lumMod val="50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54BDA22A-6466-444F-8246-DBA5EEA22173}"/>
                </a:ext>
              </a:extLst>
            </p:cNvPr>
            <p:cNvSpPr txBox="1"/>
            <p:nvPr/>
          </p:nvSpPr>
          <p:spPr>
            <a:xfrm>
              <a:off x="557441" y="1310774"/>
              <a:ext cx="2170984" cy="80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dirty="0">
                  <a:solidFill>
                    <a:schemeClr val="bg1"/>
                  </a:solidFill>
                </a:rPr>
                <a:t>En su caso, vincular la capacitación a los sistemas de documentos de seguridad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24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6EF9-0545-4646-94D9-ECC583FC9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9479"/>
            <a:ext cx="9144000" cy="619351"/>
          </a:xfrm>
        </p:spPr>
        <p:txBody>
          <a:bodyPr>
            <a:noAutofit/>
          </a:bodyPr>
          <a:lstStyle/>
          <a:p>
            <a:r>
              <a:rPr lang="en-US" sz="4400" cap="small" dirty="0"/>
              <a:t>Estrategia de capacitación híbrida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12241-F153-474F-A2EB-E0437AA12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44" y="766421"/>
            <a:ext cx="11960780" cy="1595431"/>
          </a:xfrm>
        </p:spPr>
        <p:txBody>
          <a:bodyPr>
            <a:normAutofit fontScale="92500"/>
          </a:bodyPr>
          <a:lstStyle/>
          <a:p>
            <a:pPr algn="l"/>
            <a:r>
              <a:rPr lang="es-VE" sz="1600" spc="-40" dirty="0"/>
              <a:t>Esta guía sucinta se ofrece para ayudar a los instructores a aprovechar eficazmente los materiales de capacitación y ejercicios en línea, garantizando que los requisitos únicos de los grupos de aprendizaje puedan cumplirse rápida y eficazmente aprovechando 3 recursos de capacitación diferentes: [1] vídeos de aprendizaje electrónico, [2] videojuegos de inmersión y [3] escenarios de ejercicios de emergencia y crisis: estas herramientas permiten que incluso el instructor más inexperto pueda planificar y llevar a cabo rápidamente sesiones de capacitación virtuales o basadas en la clase, informativas e interesantes.</a:t>
            </a:r>
            <a:endParaRPr lang="en-US" sz="1600" spc="-40" dirty="0"/>
          </a:p>
          <a:p>
            <a:pPr algn="l"/>
            <a:r>
              <a:rPr lang="es-VE" sz="1600" dirty="0"/>
              <a:t>El diseño e implementación de la capacitación incluye 4 pasos: [1] definir las necesidades de capacitación y los factores de recursos, [2] construir el programa de capacitación, [3] seleccionar los recursos de formación y considerar los puntos clave del instructor e [4] implementar la capacitación.</a:t>
            </a:r>
            <a:endParaRPr lang="en-US" sz="1600" dirty="0"/>
          </a:p>
        </p:txBody>
      </p:sp>
      <p:grpSp>
        <p:nvGrpSpPr>
          <p:cNvPr id="4" name="Arrow">
            <a:extLst>
              <a:ext uri="{FF2B5EF4-FFF2-40B4-BE49-F238E27FC236}">
                <a16:creationId xmlns:a16="http://schemas.microsoft.com/office/drawing/2014/main" id="{6A4CA353-36BC-493B-B2B9-783BFA6E2179}"/>
              </a:ext>
            </a:extLst>
          </p:cNvPr>
          <p:cNvGrpSpPr/>
          <p:nvPr/>
        </p:nvGrpSpPr>
        <p:grpSpPr>
          <a:xfrm>
            <a:off x="2528641" y="3382279"/>
            <a:ext cx="6922583" cy="425847"/>
            <a:chOff x="242" y="3026092"/>
            <a:chExt cx="8798318" cy="805816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FF866087-B4D1-4A80-B3D1-86604C16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026092"/>
              <a:ext cx="8798318" cy="805816"/>
            </a:xfrm>
            <a:custGeom>
              <a:avLst/>
              <a:gdLst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947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394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  <a:gd name="connsiteX0" fmla="*/ 9906 w 10947"/>
                <a:gd name="connsiteY0" fmla="*/ 10000 h 10000"/>
                <a:gd name="connsiteX1" fmla="*/ 10947 w 10947"/>
                <a:gd name="connsiteY1" fmla="*/ 4988 h 10000"/>
                <a:gd name="connsiteX2" fmla="*/ 9906 w 10947"/>
                <a:gd name="connsiteY2" fmla="*/ 0 h 10000"/>
                <a:gd name="connsiteX3" fmla="*/ 10015 w 10947"/>
                <a:gd name="connsiteY3" fmla="*/ 2080 h 10000"/>
                <a:gd name="connsiteX4" fmla="*/ 0 w 10947"/>
                <a:gd name="connsiteY4" fmla="*/ 2080 h 10000"/>
                <a:gd name="connsiteX5" fmla="*/ 0 w 10947"/>
                <a:gd name="connsiteY5" fmla="*/ 7896 h 10000"/>
                <a:gd name="connsiteX6" fmla="*/ 10015 w 10947"/>
                <a:gd name="connsiteY6" fmla="*/ 7896 h 10000"/>
                <a:gd name="connsiteX7" fmla="*/ 10015 w 10947"/>
                <a:gd name="connsiteY7" fmla="*/ 7896 h 10000"/>
                <a:gd name="connsiteX8" fmla="*/ 9906 w 10947"/>
                <a:gd name="connsiteY8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47" h="10000">
                  <a:moveTo>
                    <a:pt x="9906" y="10000"/>
                  </a:moveTo>
                  <a:lnTo>
                    <a:pt x="10947" y="4988"/>
                  </a:lnTo>
                  <a:lnTo>
                    <a:pt x="9906" y="0"/>
                  </a:lnTo>
                  <a:cubicBezTo>
                    <a:pt x="9942" y="693"/>
                    <a:pt x="9979" y="1387"/>
                    <a:pt x="10015" y="2080"/>
                  </a:cubicBezTo>
                  <a:lnTo>
                    <a:pt x="0" y="2080"/>
                  </a:lnTo>
                  <a:lnTo>
                    <a:pt x="0" y="7896"/>
                  </a:lnTo>
                  <a:lnTo>
                    <a:pt x="10015" y="7896"/>
                  </a:lnTo>
                  <a:lnTo>
                    <a:pt x="10015" y="7896"/>
                  </a:lnTo>
                  <a:cubicBezTo>
                    <a:pt x="9979" y="8597"/>
                    <a:pt x="9942" y="9299"/>
                    <a:pt x="9906" y="10000"/>
                  </a:cubicBezTo>
                  <a:close/>
                </a:path>
              </a:pathLst>
            </a:custGeom>
            <a:solidFill>
              <a:srgbClr val="3F5765"/>
            </a:solidFill>
            <a:ln w="9525">
              <a:noFill/>
              <a:round/>
              <a:headEnd/>
              <a:tailEnd/>
            </a:ln>
            <a:effectLst>
              <a:outerShdw blurRad="127000" dist="25400" dir="5400000" algn="tl" rotWithShape="0">
                <a:schemeClr val="tx1">
                  <a:alpha val="77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F0431F88-7330-4111-A832-7C49B4BC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3428048"/>
              <a:ext cx="8798318" cy="403860"/>
            </a:xfrm>
            <a:custGeom>
              <a:avLst/>
              <a:gdLst>
                <a:gd name="connsiteX0" fmla="*/ 947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947 w 10947"/>
                <a:gd name="connsiteY6" fmla="*/ 5802 h 10000"/>
                <a:gd name="connsiteX0" fmla="*/ 0 w 10947"/>
                <a:gd name="connsiteY0" fmla="*/ 5645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645 h 10000"/>
                <a:gd name="connsiteX0" fmla="*/ 0 w 10947"/>
                <a:gd name="connsiteY0" fmla="*/ 5802 h 10000"/>
                <a:gd name="connsiteX1" fmla="*/ 10015 w 10947"/>
                <a:gd name="connsiteY1" fmla="*/ 5802 h 10000"/>
                <a:gd name="connsiteX2" fmla="*/ 10015 w 10947"/>
                <a:gd name="connsiteY2" fmla="*/ 5802 h 10000"/>
                <a:gd name="connsiteX3" fmla="*/ 9906 w 10947"/>
                <a:gd name="connsiteY3" fmla="*/ 10000 h 10000"/>
                <a:gd name="connsiteX4" fmla="*/ 10947 w 10947"/>
                <a:gd name="connsiteY4" fmla="*/ 0 h 10000"/>
                <a:gd name="connsiteX5" fmla="*/ 0 w 10947"/>
                <a:gd name="connsiteY5" fmla="*/ 0 h 10000"/>
                <a:gd name="connsiteX6" fmla="*/ 0 w 10947"/>
                <a:gd name="connsiteY6" fmla="*/ 580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47" h="10000">
                  <a:moveTo>
                    <a:pt x="0" y="5802"/>
                  </a:moveTo>
                  <a:lnTo>
                    <a:pt x="10015" y="5802"/>
                  </a:lnTo>
                  <a:lnTo>
                    <a:pt x="10015" y="5802"/>
                  </a:lnTo>
                  <a:cubicBezTo>
                    <a:pt x="9979" y="7201"/>
                    <a:pt x="9942" y="8601"/>
                    <a:pt x="9906" y="10000"/>
                  </a:cubicBezTo>
                  <a:lnTo>
                    <a:pt x="10947" y="0"/>
                  </a:lnTo>
                  <a:lnTo>
                    <a:pt x="0" y="0"/>
                  </a:lnTo>
                  <a:lnTo>
                    <a:pt x="0" y="5802"/>
                  </a:lnTo>
                  <a:close/>
                </a:path>
              </a:pathLst>
            </a:custGeom>
            <a:solidFill>
              <a:srgbClr val="1821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485EA7-6E34-4DF5-AB8C-20264DCB5D5B}"/>
              </a:ext>
            </a:extLst>
          </p:cNvPr>
          <p:cNvGrpSpPr/>
          <p:nvPr/>
        </p:nvGrpSpPr>
        <p:grpSpPr>
          <a:xfrm>
            <a:off x="2889266" y="2237664"/>
            <a:ext cx="2469893" cy="2536943"/>
            <a:chOff x="482575" y="578498"/>
            <a:chExt cx="2327000" cy="2211595"/>
          </a:xfrm>
        </p:grpSpPr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08C8EC83-34F1-46E6-9F7F-976BA18AA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8"/>
              <a:ext cx="2327000" cy="22115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B9B1D8-0DF6-462B-9CC2-5F58F08CDF8A}"/>
                </a:ext>
              </a:extLst>
            </p:cNvPr>
            <p:cNvSpPr txBox="1"/>
            <p:nvPr/>
          </p:nvSpPr>
          <p:spPr>
            <a:xfrm>
              <a:off x="563724" y="663846"/>
              <a:ext cx="2164702" cy="456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[2] </a:t>
              </a:r>
              <a:r>
                <a:rPr lang="es-VE" sz="14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Construya su programa de capacitación</a:t>
              </a:r>
              <a:endParaRPr lang="en-US" sz="1400" b="1" dirty="0">
                <a:solidFill>
                  <a:srgbClr val="1F4E79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96C64-BC97-4742-8FE1-50C662680394}"/>
              </a:ext>
            </a:extLst>
          </p:cNvPr>
          <p:cNvGrpSpPr/>
          <p:nvPr/>
        </p:nvGrpSpPr>
        <p:grpSpPr>
          <a:xfrm>
            <a:off x="663364" y="2215734"/>
            <a:ext cx="2143302" cy="3290214"/>
            <a:chOff x="482575" y="578499"/>
            <a:chExt cx="2327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9780AD6E-3E1F-4FB9-9F53-FF58A539F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9"/>
              <a:ext cx="2327000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42C40D-25AC-4158-A666-508143211603}"/>
                </a:ext>
              </a:extLst>
            </p:cNvPr>
            <p:cNvSpPr txBox="1"/>
            <p:nvPr/>
          </p:nvSpPr>
          <p:spPr>
            <a:xfrm>
              <a:off x="529686" y="623263"/>
              <a:ext cx="2164702" cy="53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[1] </a:t>
              </a:r>
              <a:r>
                <a:rPr lang="es-VE" sz="14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Definir las necesidades de capacitación + factores de recursos</a:t>
              </a:r>
              <a:endParaRPr lang="en-US" b="1" dirty="0">
                <a:solidFill>
                  <a:srgbClr val="1F4E79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CEDDE-8876-4264-931A-5A52FFA082F6}"/>
                </a:ext>
              </a:extLst>
            </p:cNvPr>
            <p:cNvSpPr txBox="1"/>
            <p:nvPr/>
          </p:nvSpPr>
          <p:spPr>
            <a:xfrm>
              <a:off x="666395" y="1306594"/>
              <a:ext cx="1979801" cy="100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400" dirty="0">
                  <a:solidFill>
                    <a:schemeClr val="bg1"/>
                  </a:solidFill>
                </a:rPr>
                <a:t>Definir los objetivos de aprendizaje y la racionalidad de: [1] la enseñanza, [2] los grupos de discusión y [3] los ejercicios; establecer el tiempo disponible y necesario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7CB347-7802-4F68-9C40-FEDAAA4E83D4}"/>
              </a:ext>
            </a:extLst>
          </p:cNvPr>
          <p:cNvGrpSpPr/>
          <p:nvPr/>
        </p:nvGrpSpPr>
        <p:grpSpPr>
          <a:xfrm>
            <a:off x="5470386" y="2195940"/>
            <a:ext cx="2974001" cy="3625638"/>
            <a:chOff x="482575" y="578498"/>
            <a:chExt cx="2327000" cy="1869188"/>
          </a:xfrm>
        </p:grpSpPr>
        <p:pic>
          <p:nvPicPr>
            <p:cNvPr id="16" name="Picture 15" descr="Shape&#10;&#10;Description automatically generated">
              <a:extLst>
                <a:ext uri="{FF2B5EF4-FFF2-40B4-BE49-F238E27FC236}">
                  <a16:creationId xmlns:a16="http://schemas.microsoft.com/office/drawing/2014/main" id="{29F969E8-FD4B-4970-AE04-CA8372C1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8"/>
              <a:ext cx="2327000" cy="186918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EF8107-A86E-4861-A5CD-A3F07F62DBEA}"/>
                </a:ext>
              </a:extLst>
            </p:cNvPr>
            <p:cNvSpPr txBox="1"/>
            <p:nvPr/>
          </p:nvSpPr>
          <p:spPr>
            <a:xfrm>
              <a:off x="563725" y="647930"/>
              <a:ext cx="2118119" cy="55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6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[3] Seleccione sus herramientas de capacitación y piense en los puntos de los instructores</a:t>
              </a:r>
              <a:endParaRPr lang="en-US" sz="1600" b="1" dirty="0">
                <a:solidFill>
                  <a:srgbClr val="1F4E79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3942F0-403B-46FB-ADAF-1D1DA3F3D913}"/>
                </a:ext>
              </a:extLst>
            </p:cNvPr>
            <p:cNvSpPr txBox="1"/>
            <p:nvPr/>
          </p:nvSpPr>
          <p:spPr>
            <a:xfrm>
              <a:off x="514025" y="1311029"/>
              <a:ext cx="2167820" cy="109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30188">
                <a:buFont typeface="Arial" panose="020B0604020202020204" pitchFamily="34" charset="0"/>
                <a:buChar char="•"/>
              </a:pPr>
              <a:r>
                <a:rPr lang="es-VE" sz="1200" dirty="0">
                  <a:solidFill>
                    <a:schemeClr val="bg1"/>
                  </a:solidFill>
                </a:rPr>
                <a:t>Seleccione los módulos de aprendizaje electrónico como herramientas para proporcionar conocimientos técnicos</a:t>
              </a:r>
            </a:p>
            <a:p>
              <a:pPr marL="285750" indent="-230188">
                <a:buFont typeface="Arial" panose="020B0604020202020204" pitchFamily="34" charset="0"/>
                <a:buChar char="•"/>
              </a:pPr>
              <a:r>
                <a:rPr lang="es-VE" sz="1200" dirty="0">
                  <a:solidFill>
                    <a:schemeClr val="bg1"/>
                  </a:solidFill>
                </a:rPr>
                <a:t>Seleccione los videojuegos asociados o los escenarios de ejercicios de emergencia para poner a prueba los conocimientos </a:t>
              </a:r>
            </a:p>
            <a:p>
              <a:pPr marL="285750" indent="-230188">
                <a:buFont typeface="Arial" panose="020B0604020202020204" pitchFamily="34" charset="0"/>
                <a:buChar char="•"/>
              </a:pPr>
              <a:r>
                <a:rPr lang="es-VE" sz="1200" dirty="0">
                  <a:solidFill>
                    <a:schemeClr val="bg1"/>
                  </a:solidFill>
                </a:rPr>
                <a:t>Considere los puntos de discusión o las preguntas después de utilizar cada herramienta de capacitación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19A2BB0-5B8E-4580-BA3B-75E0F3EAE0A8}"/>
              </a:ext>
            </a:extLst>
          </p:cNvPr>
          <p:cNvSpPr txBox="1"/>
          <p:nvPr/>
        </p:nvSpPr>
        <p:spPr>
          <a:xfrm>
            <a:off x="3001938" y="3229184"/>
            <a:ext cx="21433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>
                <a:solidFill>
                  <a:schemeClr val="bg1"/>
                </a:solidFill>
              </a:rPr>
              <a:t>Una vez definidos los objetivos de aprendizaje, puede empezar a elaborar su programa de capacitación utilizando la plantilla del Plan de Lección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D0D632-9512-4405-8FEF-980557CEF424}"/>
              </a:ext>
            </a:extLst>
          </p:cNvPr>
          <p:cNvGrpSpPr/>
          <p:nvPr/>
        </p:nvGrpSpPr>
        <p:grpSpPr>
          <a:xfrm>
            <a:off x="8619205" y="2207833"/>
            <a:ext cx="2974001" cy="4490454"/>
            <a:chOff x="482575" y="578498"/>
            <a:chExt cx="2327000" cy="2033422"/>
          </a:xfrm>
        </p:grpSpPr>
        <p:pic>
          <p:nvPicPr>
            <p:cNvPr id="31" name="Picture 30" descr="Shape&#10;&#10;Description automatically generated">
              <a:extLst>
                <a:ext uri="{FF2B5EF4-FFF2-40B4-BE49-F238E27FC236}">
                  <a16:creationId xmlns:a16="http://schemas.microsoft.com/office/drawing/2014/main" id="{CA5DB162-B347-4E1B-8CDD-B43E1FD18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75" y="578498"/>
              <a:ext cx="2327000" cy="186918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468FD6-601B-4EF8-A9E9-0C1DE867DF71}"/>
                </a:ext>
              </a:extLst>
            </p:cNvPr>
            <p:cNvSpPr txBox="1"/>
            <p:nvPr/>
          </p:nvSpPr>
          <p:spPr>
            <a:xfrm>
              <a:off x="573173" y="653809"/>
              <a:ext cx="2195827" cy="45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2000" b="1" dirty="0">
                  <a:solidFill>
                    <a:srgbClr val="1F4E79"/>
                  </a:solidFill>
                  <a:ea typeface="Roboto" panose="02000000000000000000" pitchFamily="2" charset="0"/>
                  <a:cs typeface="Roboto" panose="02000000000000000000" pitchFamily="2" charset="0"/>
                </a:rPr>
                <a:t>[4] Poner en práctica su solución de capacitación y ejercicios a medida</a:t>
              </a:r>
              <a:endParaRPr lang="en-US" sz="2000" b="1" dirty="0">
                <a:solidFill>
                  <a:srgbClr val="1F4E79"/>
                </a:solidFill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987A23-2054-4B3A-9938-C681185C4D38}"/>
                </a:ext>
              </a:extLst>
            </p:cNvPr>
            <p:cNvSpPr txBox="1"/>
            <p:nvPr/>
          </p:nvSpPr>
          <p:spPr>
            <a:xfrm>
              <a:off x="573173" y="1315769"/>
              <a:ext cx="2145803" cy="1296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>
                <a:buFont typeface="+mj-lt"/>
                <a:buAutoNum type="arabicPeriod"/>
              </a:pPr>
              <a:r>
                <a:rPr lang="es-VE" sz="1500" dirty="0">
                  <a:solidFill>
                    <a:schemeClr val="bg1"/>
                  </a:solidFill>
                </a:rPr>
                <a:t>Explique el propósito y los objetivos de la capacitación</a:t>
              </a:r>
            </a:p>
            <a:p>
              <a:pPr marL="225425" indent="-225425">
                <a:buFont typeface="+mj-lt"/>
                <a:buAutoNum type="arabicPeriod"/>
              </a:pPr>
              <a:r>
                <a:rPr lang="es-VE" sz="1500" dirty="0">
                  <a:solidFill>
                    <a:schemeClr val="bg1"/>
                  </a:solidFill>
                </a:rPr>
                <a:t>Utilice la metodología “enseñar/ejercitar y discutir”:</a:t>
              </a:r>
              <a:endParaRPr lang="en-US" sz="1500" dirty="0">
                <a:solidFill>
                  <a:schemeClr val="bg1"/>
                </a:solidFill>
              </a:endParaRPr>
            </a:p>
            <a:p>
              <a:pPr marL="576263" indent="-182563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bg1"/>
                  </a:solidFill>
                </a:rPr>
                <a:t>Enseñar - Discutir</a:t>
              </a:r>
            </a:p>
            <a:p>
              <a:pPr marL="576263" indent="-182563">
                <a:buFont typeface="Arial" panose="020B0604020202020204" pitchFamily="34" charset="0"/>
                <a:buChar char="•"/>
              </a:pPr>
              <a:r>
                <a:rPr lang="en-US" sz="1500" dirty="0">
                  <a:solidFill>
                    <a:schemeClr val="bg1"/>
                  </a:solidFill>
                </a:rPr>
                <a:t>Ejercer - Discutir</a:t>
              </a:r>
            </a:p>
            <a:p>
              <a:pPr marL="225425" indent="-225425"/>
              <a:r>
                <a:rPr lang="en-US" sz="1500" dirty="0">
                  <a:solidFill>
                    <a:schemeClr val="bg1"/>
                  </a:solidFill>
                </a:rPr>
                <a:t>3.  </a:t>
              </a:r>
              <a:r>
                <a:rPr lang="es-VE" sz="1500" dirty="0">
                  <a:solidFill>
                    <a:schemeClr val="bg1"/>
                  </a:solidFill>
                </a:rPr>
                <a:t>Concluya con los puntos clave, los resultados de la capacitación y el ejercicio y una “mirada al futuro”</a:t>
              </a:r>
              <a:endParaRPr lang="en-US" sz="1500" dirty="0">
                <a:solidFill>
                  <a:schemeClr val="bg1"/>
                </a:solidFill>
              </a:endParaRPr>
            </a:p>
            <a:p>
              <a:pPr marL="455612" indent="-342900">
                <a:buFont typeface="+mj-lt"/>
                <a:buAutoNum type="arabicPeriod"/>
              </a:pPr>
              <a:endParaRPr lang="en-US" sz="1500" dirty="0">
                <a:solidFill>
                  <a:schemeClr val="bg1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5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34" name="Subtitle 2">
            <a:extLst>
              <a:ext uri="{FF2B5EF4-FFF2-40B4-BE49-F238E27FC236}">
                <a16:creationId xmlns:a16="http://schemas.microsoft.com/office/drawing/2014/main" id="{43C8B139-7396-4B3F-96EB-DB7A9E130AF3}"/>
              </a:ext>
            </a:extLst>
          </p:cNvPr>
          <p:cNvSpPr txBox="1">
            <a:spLocks/>
          </p:cNvSpPr>
          <p:nvPr/>
        </p:nvSpPr>
        <p:spPr>
          <a:xfrm>
            <a:off x="511275" y="5826116"/>
            <a:ext cx="7992141" cy="1728118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VE" sz="1700" b="1" dirty="0"/>
              <a:t>Una vez que se construye un programa de instrucción, este puede volver a utilizarse si las necesidades de capacitación siguen siendo las mismas o puede ajustarse para incorporar diferentes necesidades de aprendizaje.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17041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6EF9-0545-4646-94D9-ECC583FC9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1682"/>
            <a:ext cx="9144000" cy="619351"/>
          </a:xfrm>
        </p:spPr>
        <p:txBody>
          <a:bodyPr>
            <a:noAutofit/>
          </a:bodyPr>
          <a:lstStyle/>
          <a:p>
            <a:r>
              <a:rPr lang="es-VE" sz="4400" cap="small" dirty="0"/>
              <a:t>Capacitación y ejercicio justo a tiempo</a:t>
            </a:r>
            <a:endParaRPr lang="en-US" sz="4400" cap="sm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12241-F153-474F-A2EB-E0437AA12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09" y="903849"/>
            <a:ext cx="3598262" cy="5613010"/>
          </a:xfrm>
        </p:spPr>
        <p:txBody>
          <a:bodyPr>
            <a:noAutofit/>
          </a:bodyPr>
          <a:lstStyle/>
          <a:p>
            <a:pPr algn="l"/>
            <a:r>
              <a:rPr lang="es-VE" sz="1800" spc="-40" dirty="0"/>
              <a:t>Cuando haya una amenaza preidentificada, emergente o que se esté produciendo, podrá aprovechar los recursos de capacitación para ofrecer rápida y eficazmente un aprendizaje autodirigido o llevar a cabo sesiones de capacitación y ejercicios grupales. El proceso es sencillo:</a:t>
            </a:r>
            <a:endParaRPr lang="en-US" sz="1800" spc="-40" dirty="0"/>
          </a:p>
          <a:p>
            <a:pPr marL="342900" indent="-342900" algn="l">
              <a:buAutoNum type="arabicPeriod"/>
            </a:pPr>
            <a:r>
              <a:rPr lang="es-VE" sz="1800" spc="-40" dirty="0"/>
              <a:t>Definir los grupos de alumnos</a:t>
            </a:r>
            <a:endParaRPr lang="en-US" sz="1800" spc="-40" dirty="0"/>
          </a:p>
          <a:p>
            <a:pPr marL="342900" indent="-342900" algn="l">
              <a:buAutoNum type="arabicPeriod"/>
            </a:pPr>
            <a:r>
              <a:rPr lang="es-VE" sz="1800" spc="-40" dirty="0"/>
              <a:t>Seleccione la </a:t>
            </a:r>
            <a:r>
              <a:rPr lang="es-VE" sz="1800" b="1" i="1" spc="-40" dirty="0"/>
              <a:t>provisión</a:t>
            </a:r>
            <a:r>
              <a:rPr lang="es-VE" sz="1800" spc="-40" dirty="0"/>
              <a:t> de conocimientos y las </a:t>
            </a:r>
            <a:r>
              <a:rPr lang="es-VE" sz="1800" b="1" i="1" spc="-40" dirty="0"/>
              <a:t>pruebas</a:t>
            </a:r>
            <a:r>
              <a:rPr lang="es-VE" sz="1800" spc="-40" dirty="0"/>
              <a:t> para cada grupo</a:t>
            </a:r>
            <a:endParaRPr lang="en-US" sz="1800" spc="-40" dirty="0"/>
          </a:p>
          <a:p>
            <a:pPr marL="342900" indent="-342900" algn="l">
              <a:buAutoNum type="arabicPeriod"/>
            </a:pPr>
            <a:r>
              <a:rPr lang="es-VE" sz="1800" spc="-40" dirty="0"/>
              <a:t>Indique a cada grupo de alumnos qué capacitación y ejercicios espera de ellos</a:t>
            </a:r>
          </a:p>
          <a:p>
            <a:pPr marL="342900" indent="-342900" algn="l">
              <a:buAutoNum type="arabicPeriod"/>
            </a:pPr>
            <a:r>
              <a:rPr lang="es-VE" sz="1800" spc="-40" dirty="0"/>
              <a:t>Determine si se necesitan sesiones de capacitación y ejercicio grupal; identifique los recursos de apoyo y, a continuación, organice la reunión o el ejercicio</a:t>
            </a:r>
            <a:endParaRPr lang="en-US" sz="1800" spc="-4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0C22AA-C42B-4BC3-831D-F89E92C808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 t="16302" r="39769" b="7492"/>
          <a:stretch/>
        </p:blipFill>
        <p:spPr>
          <a:xfrm>
            <a:off x="3713871" y="903849"/>
            <a:ext cx="8414057" cy="58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59203-2D94-404F-8DD9-0D2397AC1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3" t="10583" r="26451" b="12593"/>
          <a:stretch/>
        </p:blipFill>
        <p:spPr>
          <a:xfrm>
            <a:off x="176980" y="132736"/>
            <a:ext cx="7236141" cy="6415548"/>
          </a:xfrm>
          <a:prstGeom prst="rect">
            <a:avLst/>
          </a:prstGeom>
        </p:spPr>
      </p:pic>
      <p:sp>
        <p:nvSpPr>
          <p:cNvPr id="13" name="Callout: Double Bent Line 12">
            <a:extLst>
              <a:ext uri="{FF2B5EF4-FFF2-40B4-BE49-F238E27FC236}">
                <a16:creationId xmlns:a16="http://schemas.microsoft.com/office/drawing/2014/main" id="{59226F6E-A893-4015-9798-551B999B0431}"/>
              </a:ext>
            </a:extLst>
          </p:cNvPr>
          <p:cNvSpPr/>
          <p:nvPr/>
        </p:nvSpPr>
        <p:spPr>
          <a:xfrm>
            <a:off x="8904849" y="1111347"/>
            <a:ext cx="2644726" cy="123795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62904"/>
              <a:gd name="adj6" fmla="val -23291"/>
              <a:gd name="adj7" fmla="val -66037"/>
              <a:gd name="adj8" fmla="val -72690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Seleccione el idioma necesario para leer las instrucciones del sitio</a:t>
            </a:r>
            <a:endParaRPr lang="en-US" sz="2000" dirty="0"/>
          </a:p>
        </p:txBody>
      </p:sp>
      <p:sp>
        <p:nvSpPr>
          <p:cNvPr id="19" name="Callout: Double Bent Line 18">
            <a:extLst>
              <a:ext uri="{FF2B5EF4-FFF2-40B4-BE49-F238E27FC236}">
                <a16:creationId xmlns:a16="http://schemas.microsoft.com/office/drawing/2014/main" id="{CCE1DD40-A382-4CA5-A164-0BD054992C23}"/>
              </a:ext>
            </a:extLst>
          </p:cNvPr>
          <p:cNvSpPr/>
          <p:nvPr/>
        </p:nvSpPr>
        <p:spPr>
          <a:xfrm>
            <a:off x="8904849" y="2721531"/>
            <a:ext cx="2644726" cy="123795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62904"/>
              <a:gd name="adj6" fmla="val -23291"/>
              <a:gd name="adj7" fmla="val -159219"/>
              <a:gd name="adj8" fmla="val -129605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Vaya directamente a las diferentes categorías de aprendizaje</a:t>
            </a:r>
            <a:endParaRPr lang="en-US" sz="2000" dirty="0"/>
          </a:p>
        </p:txBody>
      </p:sp>
      <p:sp>
        <p:nvSpPr>
          <p:cNvPr id="20" name="Callout: Double Bent Line 19">
            <a:extLst>
              <a:ext uri="{FF2B5EF4-FFF2-40B4-BE49-F238E27FC236}">
                <a16:creationId xmlns:a16="http://schemas.microsoft.com/office/drawing/2014/main" id="{6DB123AD-355C-4A7A-8FE9-97B88FFC043A}"/>
              </a:ext>
            </a:extLst>
          </p:cNvPr>
          <p:cNvSpPr/>
          <p:nvPr/>
        </p:nvSpPr>
        <p:spPr>
          <a:xfrm>
            <a:off x="8494541" y="4726745"/>
            <a:ext cx="2644726" cy="163888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5136"/>
              <a:gd name="adj6" fmla="val -25419"/>
              <a:gd name="adj7" fmla="val -23977"/>
              <a:gd name="adj8" fmla="val -76413"/>
            </a:avLst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/>
              <a:t>Una lista de las partes externas que reconocen el contenido de la capacitación y el ejercicio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91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562BD652A994994332C0CA0A37ACF" ma:contentTypeVersion="13" ma:contentTypeDescription="Create a new document." ma:contentTypeScope="" ma:versionID="0288924fb4cb07324e5d001b14506798">
  <xsd:schema xmlns:xsd="http://www.w3.org/2001/XMLSchema" xmlns:xs="http://www.w3.org/2001/XMLSchema" xmlns:p="http://schemas.microsoft.com/office/2006/metadata/properties" xmlns:ns2="ca8ed6de-a921-4f0a-92b9-5825e6f7f053" xmlns:ns3="48fdde7d-b351-4a17-8181-178d5c0c714c" targetNamespace="http://schemas.microsoft.com/office/2006/metadata/properties" ma:root="true" ma:fieldsID="291428062f7382d0a836a7cd8dfd6350" ns2:_="" ns3:_="">
    <xsd:import namespace="ca8ed6de-a921-4f0a-92b9-5825e6f7f053"/>
    <xsd:import namespace="48fdde7d-b351-4a17-8181-178d5c0c7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ed6de-a921-4f0a-92b9-5825e6f7f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dde7d-b351-4a17-8181-178d5c0c7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0EC6BC-0687-48AA-B453-B086178D4E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223F284-99CE-4E9E-9319-9CB9EF6F0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28E6B-ED12-4AF0-9FED-A6A1F966F082}"/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1796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Estrategia de capacitación híbrida</vt:lpstr>
      <vt:lpstr>Capacitación y ejercicio justo a tiempo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Jones</dc:creator>
  <cp:lastModifiedBy>Dr. Mike Blyth</cp:lastModifiedBy>
  <cp:revision>79</cp:revision>
  <dcterms:created xsi:type="dcterms:W3CDTF">2022-01-20T15:22:42Z</dcterms:created>
  <dcterms:modified xsi:type="dcterms:W3CDTF">2022-02-21T15:10:57Z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0x010100E0D562BD652A994994332C0CA0A37ACF</vt:lpwstr>
  </property>
</Properties>
</file>